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6" r:id="rId2"/>
    <p:sldId id="257" r:id="rId3"/>
    <p:sldId id="447" r:id="rId4"/>
    <p:sldId id="432" r:id="rId5"/>
    <p:sldId id="266" r:id="rId6"/>
    <p:sldId id="398" r:id="rId7"/>
    <p:sldId id="383" r:id="rId8"/>
    <p:sldId id="376" r:id="rId9"/>
    <p:sldId id="380" r:id="rId10"/>
    <p:sldId id="382" r:id="rId11"/>
    <p:sldId id="385" r:id="rId12"/>
    <p:sldId id="300" r:id="rId13"/>
    <p:sldId id="267" r:id="rId14"/>
    <p:sldId id="428" r:id="rId15"/>
    <p:sldId id="396" r:id="rId16"/>
    <p:sldId id="430" r:id="rId17"/>
    <p:sldId id="431" r:id="rId18"/>
    <p:sldId id="395" r:id="rId19"/>
    <p:sldId id="435" r:id="rId20"/>
    <p:sldId id="436" r:id="rId21"/>
    <p:sldId id="437" r:id="rId22"/>
    <p:sldId id="438" r:id="rId23"/>
    <p:sldId id="440" r:id="rId24"/>
    <p:sldId id="429" r:id="rId25"/>
    <p:sldId id="441" r:id="rId26"/>
    <p:sldId id="321" r:id="rId27"/>
    <p:sldId id="346" r:id="rId28"/>
    <p:sldId id="347" r:id="rId29"/>
    <p:sldId id="348" r:id="rId30"/>
    <p:sldId id="434" r:id="rId31"/>
    <p:sldId id="446" r:id="rId32"/>
    <p:sldId id="433" r:id="rId33"/>
    <p:sldId id="393" r:id="rId34"/>
    <p:sldId id="442" r:id="rId35"/>
    <p:sldId id="449" r:id="rId36"/>
    <p:sldId id="448" r:id="rId37"/>
    <p:sldId id="443" r:id="rId38"/>
    <p:sldId id="302" r:id="rId39"/>
    <p:sldId id="303" r:id="rId40"/>
    <p:sldId id="45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A4F"/>
    <a:srgbClr val="A9D975"/>
    <a:srgbClr val="684F00"/>
    <a:srgbClr val="926F00"/>
    <a:srgbClr val="FFE07D"/>
    <a:srgbClr val="CAE8AA"/>
    <a:srgbClr val="FF6565"/>
    <a:srgbClr val="FFE389"/>
    <a:srgbClr val="FFE89F"/>
    <a:srgbClr val="D2EC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43" autoAdjust="0"/>
  </p:normalViewPr>
  <p:slideViewPr>
    <p:cSldViewPr>
      <p:cViewPr>
        <p:scale>
          <a:sx n="63" d="100"/>
          <a:sy n="63" d="100"/>
        </p:scale>
        <p:origin x="-1596" y="120"/>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0"/>
            </a:pPr>
            <a:r>
              <a:rPr lang="en-US" sz="1600" b="0" baseline="0" dirty="0"/>
              <a:t>2005 Mercury </a:t>
            </a:r>
            <a:r>
              <a:rPr lang="en-US" sz="1600" b="0" dirty="0"/>
              <a:t>Wet Deposition </a:t>
            </a:r>
          </a:p>
          <a:p>
            <a:pPr>
              <a:defRPr sz="1600" b="0"/>
            </a:pPr>
            <a:r>
              <a:rPr lang="en-US" sz="1600" b="0" dirty="0"/>
              <a:t>in the Great Lakes Region (</a:t>
            </a:r>
            <a:r>
              <a:rPr lang="en-US" sz="1600" b="0" dirty="0">
                <a:latin typeface="Calibri"/>
              </a:rPr>
              <a:t>µg m</a:t>
            </a:r>
            <a:r>
              <a:rPr lang="en-US" sz="1600" b="0" baseline="30000" dirty="0">
                <a:latin typeface="Calibri"/>
              </a:rPr>
              <a:t>-2</a:t>
            </a:r>
            <a:r>
              <a:rPr lang="en-US" sz="1600" b="0" dirty="0">
                <a:latin typeface="Calibri"/>
              </a:rPr>
              <a:t> yr</a:t>
            </a:r>
            <a:r>
              <a:rPr lang="en-US" sz="1600" b="0" baseline="30000" dirty="0">
                <a:latin typeface="Calibri"/>
              </a:rPr>
              <a:t>-1</a:t>
            </a:r>
            <a:r>
              <a:rPr lang="en-US" sz="1600" b="0" baseline="0" dirty="0">
                <a:latin typeface="Calibri"/>
              </a:rPr>
              <a:t>)</a:t>
            </a:r>
            <a:endParaRPr lang="en-US" sz="1600" b="0" baseline="30000" dirty="0"/>
          </a:p>
        </c:rich>
      </c:tx>
      <c:layout>
        <c:manualLayout>
          <c:xMode val="edge"/>
          <c:yMode val="edge"/>
          <c:x val="0.15677948151217941"/>
          <c:y val="5.3158076428956674E-2"/>
        </c:manualLayout>
      </c:layout>
      <c:overlay val="0"/>
    </c:title>
    <c:autoTitleDeleted val="0"/>
    <c:plotArea>
      <c:layout>
        <c:manualLayout>
          <c:layoutTarget val="inner"/>
          <c:xMode val="edge"/>
          <c:yMode val="edge"/>
          <c:x val="0.20226353650238166"/>
          <c:y val="0.26022281182243523"/>
          <c:w val="0.66703833011439606"/>
          <c:h val="0.52379208033778391"/>
        </c:manualLayout>
      </c:layout>
      <c:scatterChart>
        <c:scatterStyle val="lineMarker"/>
        <c:varyColors val="0"/>
        <c:ser>
          <c:idx val="0"/>
          <c:order val="0"/>
          <c:tx>
            <c:v>1:1 line</c:v>
          </c:tx>
          <c:spPr>
            <a:ln w="28575">
              <a:solidFill>
                <a:schemeClr val="bg1"/>
              </a:solidFill>
            </a:ln>
          </c:spPr>
          <c:marker>
            <c:symbol val="none"/>
          </c:marker>
          <c:xVal>
            <c:numRef>
              <c:f>Sheet1!$C$2:$C$87</c:f>
              <c:numCache>
                <c:formatCode>0.00</c:formatCode>
                <c:ptCount val="86"/>
                <c:pt idx="0">
                  <c:v>12.202990000000002</c:v>
                </c:pt>
                <c:pt idx="1">
                  <c:v>11.391969999999999</c:v>
                </c:pt>
                <c:pt idx="2">
                  <c:v>10.464900000000002</c:v>
                </c:pt>
                <c:pt idx="3">
                  <c:v>10.34911</c:v>
                </c:pt>
                <c:pt idx="4">
                  <c:v>9.7699599999999993</c:v>
                </c:pt>
                <c:pt idx="5">
                  <c:v>8.627340000000002</c:v>
                </c:pt>
                <c:pt idx="6">
                  <c:v>8.5727499999999992</c:v>
                </c:pt>
                <c:pt idx="7">
                  <c:v>8.3737600000000008</c:v>
                </c:pt>
                <c:pt idx="8">
                  <c:v>8.3236900000000009</c:v>
                </c:pt>
                <c:pt idx="9">
                  <c:v>8.1982600000000012</c:v>
                </c:pt>
                <c:pt idx="10">
                  <c:v>7.9693100000000001</c:v>
                </c:pt>
                <c:pt idx="11">
                  <c:v>7.8517999999999999</c:v>
                </c:pt>
                <c:pt idx="12">
                  <c:v>7.8113799999999998</c:v>
                </c:pt>
                <c:pt idx="13">
                  <c:v>6.7227799999999993</c:v>
                </c:pt>
                <c:pt idx="14">
                  <c:v>6.6268000000000002</c:v>
                </c:pt>
                <c:pt idx="15">
                  <c:v>6.4203900000000003</c:v>
                </c:pt>
                <c:pt idx="16">
                  <c:v>6.2943799999999994</c:v>
                </c:pt>
                <c:pt idx="17">
                  <c:v>6.0785099999999996</c:v>
                </c:pt>
                <c:pt idx="18">
                  <c:v>6.0337100000000001</c:v>
                </c:pt>
                <c:pt idx="19">
                  <c:v>5.3632600000000004</c:v>
                </c:pt>
                <c:pt idx="20">
                  <c:v>9.5573100000000029</c:v>
                </c:pt>
                <c:pt idx="21">
                  <c:v>8.5862899999999982</c:v>
                </c:pt>
                <c:pt idx="22">
                  <c:v>8.0782500000000006</c:v>
                </c:pt>
                <c:pt idx="23">
                  <c:v>8.0507599999999986</c:v>
                </c:pt>
                <c:pt idx="24">
                  <c:v>8.0282300000000006</c:v>
                </c:pt>
                <c:pt idx="25">
                  <c:v>7.8557799999999975</c:v>
                </c:pt>
                <c:pt idx="26">
                  <c:v>7.6770199999999997</c:v>
                </c:pt>
                <c:pt idx="27">
                  <c:v>7.5509299999999993</c:v>
                </c:pt>
                <c:pt idx="28">
                  <c:v>6.7319499999999994</c:v>
                </c:pt>
                <c:pt idx="29">
                  <c:v>6.6794300000000018</c:v>
                </c:pt>
                <c:pt idx="30">
                  <c:v>6.3488700000000007</c:v>
                </c:pt>
                <c:pt idx="31">
                  <c:v>4.612099999999999</c:v>
                </c:pt>
                <c:pt idx="32">
                  <c:v>18.46</c:v>
                </c:pt>
                <c:pt idx="33">
                  <c:v>14.065640000000002</c:v>
                </c:pt>
                <c:pt idx="34">
                  <c:v>18.565370000000001</c:v>
                </c:pt>
                <c:pt idx="35">
                  <c:v>14.284409999999999</c:v>
                </c:pt>
                <c:pt idx="36">
                  <c:v>21.436490000000003</c:v>
                </c:pt>
                <c:pt idx="37">
                  <c:v>17.669940000000004</c:v>
                </c:pt>
                <c:pt idx="38">
                  <c:v>15.825919999999998</c:v>
                </c:pt>
                <c:pt idx="39">
                  <c:v>11.483360000000003</c:v>
                </c:pt>
                <c:pt idx="40">
                  <c:v>16.150120000000001</c:v>
                </c:pt>
                <c:pt idx="41">
                  <c:v>12.750889999999997</c:v>
                </c:pt>
                <c:pt idx="42">
                  <c:v>12.311369999999998</c:v>
                </c:pt>
                <c:pt idx="43">
                  <c:v>10.13165</c:v>
                </c:pt>
                <c:pt idx="44">
                  <c:v>8.3669100000000025</c:v>
                </c:pt>
                <c:pt idx="45">
                  <c:v>11.739790000000001</c:v>
                </c:pt>
                <c:pt idx="46">
                  <c:v>16.170000000000002</c:v>
                </c:pt>
                <c:pt idx="47">
                  <c:v>7.653039999999999</c:v>
                </c:pt>
                <c:pt idx="48">
                  <c:v>4.8515200000000007</c:v>
                </c:pt>
                <c:pt idx="49" formatCode="General">
                  <c:v>3.54</c:v>
                </c:pt>
                <c:pt idx="50" formatCode="General">
                  <c:v>3.67</c:v>
                </c:pt>
                <c:pt idx="51" formatCode="General">
                  <c:v>6.44</c:v>
                </c:pt>
                <c:pt idx="52" formatCode="General">
                  <c:v>7.02</c:v>
                </c:pt>
                <c:pt idx="53" formatCode="General">
                  <c:v>5.43</c:v>
                </c:pt>
                <c:pt idx="54" formatCode="General">
                  <c:v>10.7</c:v>
                </c:pt>
                <c:pt idx="55" formatCode="General">
                  <c:v>6.34</c:v>
                </c:pt>
                <c:pt idx="56" formatCode="General">
                  <c:v>5.81</c:v>
                </c:pt>
                <c:pt idx="57" formatCode="General">
                  <c:v>11.84</c:v>
                </c:pt>
                <c:pt idx="58" formatCode="General">
                  <c:v>7.06</c:v>
                </c:pt>
                <c:pt idx="59" formatCode="General">
                  <c:v>6.27</c:v>
                </c:pt>
                <c:pt idx="60" formatCode="General">
                  <c:v>7.94</c:v>
                </c:pt>
                <c:pt idx="61" formatCode="General">
                  <c:v>7.95</c:v>
                </c:pt>
                <c:pt idx="62" formatCode="General">
                  <c:v>13.33</c:v>
                </c:pt>
                <c:pt idx="63" formatCode="General">
                  <c:v>3.93</c:v>
                </c:pt>
                <c:pt idx="64" formatCode="General">
                  <c:v>9.39</c:v>
                </c:pt>
                <c:pt idx="65" formatCode="General">
                  <c:v>11.08</c:v>
                </c:pt>
                <c:pt idx="66" formatCode="General">
                  <c:v>3.62</c:v>
                </c:pt>
                <c:pt idx="67" formatCode="General">
                  <c:v>3.25</c:v>
                </c:pt>
                <c:pt idx="68" formatCode="General">
                  <c:v>2.4</c:v>
                </c:pt>
                <c:pt idx="69" formatCode="General">
                  <c:v>6.34</c:v>
                </c:pt>
                <c:pt idx="70" formatCode="General">
                  <c:v>2.62</c:v>
                </c:pt>
                <c:pt idx="71" formatCode="General">
                  <c:v>4.0199999999999996</c:v>
                </c:pt>
                <c:pt idx="72" formatCode="General">
                  <c:v>14.51</c:v>
                </c:pt>
                <c:pt idx="73" formatCode="General">
                  <c:v>4.83</c:v>
                </c:pt>
                <c:pt idx="74" formatCode="General">
                  <c:v>8.61</c:v>
                </c:pt>
                <c:pt idx="75" formatCode="General">
                  <c:v>4.29</c:v>
                </c:pt>
                <c:pt idx="76" formatCode="General">
                  <c:v>9.83</c:v>
                </c:pt>
                <c:pt idx="77" formatCode="General">
                  <c:v>11.77</c:v>
                </c:pt>
                <c:pt idx="78" formatCode="General">
                  <c:v>3.24</c:v>
                </c:pt>
                <c:pt idx="79" formatCode="General">
                  <c:v>14.17</c:v>
                </c:pt>
                <c:pt idx="80" formatCode="General">
                  <c:v>8.81</c:v>
                </c:pt>
                <c:pt idx="81" formatCode="General">
                  <c:v>7.07</c:v>
                </c:pt>
                <c:pt idx="82" formatCode="General">
                  <c:v>8.15</c:v>
                </c:pt>
                <c:pt idx="83" formatCode="General">
                  <c:v>6.43</c:v>
                </c:pt>
                <c:pt idx="84" formatCode="General">
                  <c:v>6.47</c:v>
                </c:pt>
                <c:pt idx="85" formatCode="General">
                  <c:v>4.49</c:v>
                </c:pt>
              </c:numCache>
            </c:numRef>
          </c:xVal>
          <c:yVal>
            <c:numRef>
              <c:f>Sheet1!$C$2:$C$87</c:f>
              <c:numCache>
                <c:formatCode>0.00</c:formatCode>
                <c:ptCount val="86"/>
                <c:pt idx="0">
                  <c:v>12.202990000000002</c:v>
                </c:pt>
                <c:pt idx="1">
                  <c:v>11.391969999999999</c:v>
                </c:pt>
                <c:pt idx="2">
                  <c:v>10.464900000000002</c:v>
                </c:pt>
                <c:pt idx="3">
                  <c:v>10.34911</c:v>
                </c:pt>
                <c:pt idx="4">
                  <c:v>9.7699599999999993</c:v>
                </c:pt>
                <c:pt idx="5">
                  <c:v>8.627340000000002</c:v>
                </c:pt>
                <c:pt idx="6">
                  <c:v>8.5727499999999992</c:v>
                </c:pt>
                <c:pt idx="7">
                  <c:v>8.3737600000000008</c:v>
                </c:pt>
                <c:pt idx="8">
                  <c:v>8.3236900000000009</c:v>
                </c:pt>
                <c:pt idx="9">
                  <c:v>8.1982600000000012</c:v>
                </c:pt>
                <c:pt idx="10">
                  <c:v>7.9693100000000001</c:v>
                </c:pt>
                <c:pt idx="11">
                  <c:v>7.8517999999999999</c:v>
                </c:pt>
                <c:pt idx="12">
                  <c:v>7.8113799999999998</c:v>
                </c:pt>
                <c:pt idx="13">
                  <c:v>6.7227799999999993</c:v>
                </c:pt>
                <c:pt idx="14">
                  <c:v>6.6268000000000002</c:v>
                </c:pt>
                <c:pt idx="15">
                  <c:v>6.4203900000000003</c:v>
                </c:pt>
                <c:pt idx="16">
                  <c:v>6.2943799999999994</c:v>
                </c:pt>
                <c:pt idx="17">
                  <c:v>6.0785099999999996</c:v>
                </c:pt>
                <c:pt idx="18">
                  <c:v>6.0337100000000001</c:v>
                </c:pt>
                <c:pt idx="19">
                  <c:v>5.3632600000000004</c:v>
                </c:pt>
                <c:pt idx="20">
                  <c:v>9.5573100000000029</c:v>
                </c:pt>
                <c:pt idx="21">
                  <c:v>8.5862899999999982</c:v>
                </c:pt>
                <c:pt idx="22">
                  <c:v>8.0782500000000006</c:v>
                </c:pt>
                <c:pt idx="23">
                  <c:v>8.0507599999999986</c:v>
                </c:pt>
                <c:pt idx="24">
                  <c:v>8.0282300000000006</c:v>
                </c:pt>
                <c:pt idx="25">
                  <c:v>7.8557799999999975</c:v>
                </c:pt>
                <c:pt idx="26">
                  <c:v>7.6770199999999997</c:v>
                </c:pt>
                <c:pt idx="27">
                  <c:v>7.5509299999999993</c:v>
                </c:pt>
                <c:pt idx="28">
                  <c:v>6.7319499999999994</c:v>
                </c:pt>
                <c:pt idx="29">
                  <c:v>6.6794300000000018</c:v>
                </c:pt>
                <c:pt idx="30">
                  <c:v>6.3488700000000007</c:v>
                </c:pt>
                <c:pt idx="31">
                  <c:v>4.612099999999999</c:v>
                </c:pt>
                <c:pt idx="32">
                  <c:v>18.46</c:v>
                </c:pt>
                <c:pt idx="33">
                  <c:v>14.065640000000002</c:v>
                </c:pt>
                <c:pt idx="34">
                  <c:v>18.565370000000001</c:v>
                </c:pt>
                <c:pt idx="35">
                  <c:v>14.284409999999999</c:v>
                </c:pt>
                <c:pt idx="36">
                  <c:v>21.436490000000003</c:v>
                </c:pt>
                <c:pt idx="37">
                  <c:v>17.669940000000004</c:v>
                </c:pt>
                <c:pt idx="38">
                  <c:v>15.825919999999998</c:v>
                </c:pt>
                <c:pt idx="39">
                  <c:v>11.483360000000003</c:v>
                </c:pt>
                <c:pt idx="40">
                  <c:v>16.150120000000001</c:v>
                </c:pt>
                <c:pt idx="41">
                  <c:v>12.750889999999997</c:v>
                </c:pt>
                <c:pt idx="42">
                  <c:v>12.311369999999998</c:v>
                </c:pt>
                <c:pt idx="43">
                  <c:v>10.13165</c:v>
                </c:pt>
                <c:pt idx="44">
                  <c:v>8.3669100000000025</c:v>
                </c:pt>
                <c:pt idx="45">
                  <c:v>11.739790000000001</c:v>
                </c:pt>
                <c:pt idx="46">
                  <c:v>16.170000000000002</c:v>
                </c:pt>
                <c:pt idx="47">
                  <c:v>7.653039999999999</c:v>
                </c:pt>
                <c:pt idx="48">
                  <c:v>4.8515200000000007</c:v>
                </c:pt>
                <c:pt idx="49" formatCode="General">
                  <c:v>3.54</c:v>
                </c:pt>
                <c:pt idx="50" formatCode="General">
                  <c:v>3.67</c:v>
                </c:pt>
                <c:pt idx="51" formatCode="General">
                  <c:v>6.44</c:v>
                </c:pt>
                <c:pt idx="52" formatCode="General">
                  <c:v>7.02</c:v>
                </c:pt>
                <c:pt idx="53" formatCode="General">
                  <c:v>5.43</c:v>
                </c:pt>
                <c:pt idx="54" formatCode="General">
                  <c:v>10.7</c:v>
                </c:pt>
                <c:pt idx="55" formatCode="General">
                  <c:v>6.34</c:v>
                </c:pt>
                <c:pt idx="56" formatCode="General">
                  <c:v>5.81</c:v>
                </c:pt>
                <c:pt idx="57" formatCode="General">
                  <c:v>11.84</c:v>
                </c:pt>
                <c:pt idx="58" formatCode="General">
                  <c:v>7.06</c:v>
                </c:pt>
                <c:pt idx="59" formatCode="General">
                  <c:v>6.27</c:v>
                </c:pt>
                <c:pt idx="60" formatCode="General">
                  <c:v>7.94</c:v>
                </c:pt>
                <c:pt idx="61" formatCode="General">
                  <c:v>7.95</c:v>
                </c:pt>
                <c:pt idx="62" formatCode="General">
                  <c:v>13.33</c:v>
                </c:pt>
                <c:pt idx="63" formatCode="General">
                  <c:v>3.93</c:v>
                </c:pt>
                <c:pt idx="64" formatCode="General">
                  <c:v>9.39</c:v>
                </c:pt>
                <c:pt idx="65" formatCode="General">
                  <c:v>11.08</c:v>
                </c:pt>
                <c:pt idx="66" formatCode="General">
                  <c:v>3.62</c:v>
                </c:pt>
                <c:pt idx="67" formatCode="General">
                  <c:v>3.25</c:v>
                </c:pt>
                <c:pt idx="68" formatCode="General">
                  <c:v>2.4</c:v>
                </c:pt>
                <c:pt idx="69" formatCode="General">
                  <c:v>6.34</c:v>
                </c:pt>
                <c:pt idx="70" formatCode="General">
                  <c:v>2.62</c:v>
                </c:pt>
                <c:pt idx="71" formatCode="General">
                  <c:v>4.0199999999999996</c:v>
                </c:pt>
                <c:pt idx="72" formatCode="General">
                  <c:v>14.51</c:v>
                </c:pt>
                <c:pt idx="73" formatCode="General">
                  <c:v>4.83</c:v>
                </c:pt>
                <c:pt idx="74" formatCode="General">
                  <c:v>8.61</c:v>
                </c:pt>
                <c:pt idx="75" formatCode="General">
                  <c:v>4.29</c:v>
                </c:pt>
                <c:pt idx="76" formatCode="General">
                  <c:v>9.83</c:v>
                </c:pt>
                <c:pt idx="77" formatCode="General">
                  <c:v>11.77</c:v>
                </c:pt>
                <c:pt idx="78" formatCode="General">
                  <c:v>3.24</c:v>
                </c:pt>
                <c:pt idx="79" formatCode="General">
                  <c:v>14.17</c:v>
                </c:pt>
                <c:pt idx="80" formatCode="General">
                  <c:v>8.81</c:v>
                </c:pt>
                <c:pt idx="81" formatCode="General">
                  <c:v>7.07</c:v>
                </c:pt>
                <c:pt idx="82" formatCode="General">
                  <c:v>8.15</c:v>
                </c:pt>
                <c:pt idx="83" formatCode="General">
                  <c:v>6.43</c:v>
                </c:pt>
                <c:pt idx="84" formatCode="General">
                  <c:v>6.47</c:v>
                </c:pt>
                <c:pt idx="85" formatCode="General">
                  <c:v>4.49</c:v>
                </c:pt>
              </c:numCache>
            </c:numRef>
          </c:yVal>
          <c:smooth val="0"/>
          <c:extLst xmlns:c16r2="http://schemas.microsoft.com/office/drawing/2015/06/chart">
            <c:ext xmlns:c16="http://schemas.microsoft.com/office/drawing/2014/chart" uri="{C3380CC4-5D6E-409C-BE32-E72D297353CC}">
              <c16:uniqueId val="{00000000-3F33-4FDF-B307-4C45AAD36A20}"/>
            </c:ext>
          </c:extLst>
        </c:ser>
        <c:ser>
          <c:idx val="1"/>
          <c:order val="1"/>
          <c:tx>
            <c:v>Western/Central Great Lakes Region</c:v>
          </c:tx>
          <c:spPr>
            <a:ln w="28575">
              <a:noFill/>
            </a:ln>
          </c:spPr>
          <c:marker>
            <c:symbol val="square"/>
            <c:size val="5"/>
            <c:spPr>
              <a:solidFill>
                <a:srgbClr val="75FF75"/>
              </a:solidFill>
              <a:ln>
                <a:solidFill>
                  <a:schemeClr val="bg1"/>
                </a:solidFill>
              </a:ln>
            </c:spPr>
          </c:marker>
          <c:xVal>
            <c:numRef>
              <c:f>Sheet1!$C$2:$C$21</c:f>
              <c:numCache>
                <c:formatCode>0.00</c:formatCode>
                <c:ptCount val="20"/>
                <c:pt idx="0">
                  <c:v>12.202990000000002</c:v>
                </c:pt>
                <c:pt idx="1">
                  <c:v>11.391969999999999</c:v>
                </c:pt>
                <c:pt idx="2">
                  <c:v>10.464900000000002</c:v>
                </c:pt>
                <c:pt idx="3">
                  <c:v>10.34911</c:v>
                </c:pt>
                <c:pt idx="4">
                  <c:v>9.7699599999999993</c:v>
                </c:pt>
                <c:pt idx="5">
                  <c:v>8.627340000000002</c:v>
                </c:pt>
                <c:pt idx="6">
                  <c:v>8.5727499999999992</c:v>
                </c:pt>
                <c:pt idx="7">
                  <c:v>8.3737600000000008</c:v>
                </c:pt>
                <c:pt idx="8">
                  <c:v>8.3236900000000009</c:v>
                </c:pt>
                <c:pt idx="9">
                  <c:v>8.1982600000000012</c:v>
                </c:pt>
                <c:pt idx="10">
                  <c:v>7.9693100000000001</c:v>
                </c:pt>
                <c:pt idx="11">
                  <c:v>7.8517999999999999</c:v>
                </c:pt>
                <c:pt idx="12">
                  <c:v>7.8113799999999998</c:v>
                </c:pt>
                <c:pt idx="13">
                  <c:v>6.7227799999999993</c:v>
                </c:pt>
                <c:pt idx="14">
                  <c:v>6.6268000000000002</c:v>
                </c:pt>
                <c:pt idx="15">
                  <c:v>6.4203900000000003</c:v>
                </c:pt>
                <c:pt idx="16">
                  <c:v>6.2943799999999994</c:v>
                </c:pt>
                <c:pt idx="17">
                  <c:v>6.0785099999999996</c:v>
                </c:pt>
                <c:pt idx="18">
                  <c:v>6.0337100000000001</c:v>
                </c:pt>
                <c:pt idx="19">
                  <c:v>5.3632600000000004</c:v>
                </c:pt>
              </c:numCache>
            </c:numRef>
          </c:xVal>
          <c:yVal>
            <c:numRef>
              <c:f>Sheet1!$D$2:$D$21</c:f>
              <c:numCache>
                <c:formatCode>0.00</c:formatCode>
                <c:ptCount val="20"/>
                <c:pt idx="0">
                  <c:v>9.452429045224596</c:v>
                </c:pt>
                <c:pt idx="1">
                  <c:v>10.948244339899814</c:v>
                </c:pt>
                <c:pt idx="2">
                  <c:v>11.690808046666671</c:v>
                </c:pt>
                <c:pt idx="3">
                  <c:v>4.5419140954955424</c:v>
                </c:pt>
                <c:pt idx="4">
                  <c:v>10.305006085515831</c:v>
                </c:pt>
                <c:pt idx="5">
                  <c:v>5.8629061324555156</c:v>
                </c:pt>
                <c:pt idx="6">
                  <c:v>4.0924021478614234</c:v>
                </c:pt>
                <c:pt idx="7">
                  <c:v>4.2058436488416424</c:v>
                </c:pt>
                <c:pt idx="8">
                  <c:v>7.2945298932272378</c:v>
                </c:pt>
                <c:pt idx="9">
                  <c:v>5.3356821108429129</c:v>
                </c:pt>
                <c:pt idx="10">
                  <c:v>8.0151354756931674</c:v>
                </c:pt>
                <c:pt idx="11">
                  <c:v>4.4629569845387431</c:v>
                </c:pt>
                <c:pt idx="12">
                  <c:v>5.5260077949935189</c:v>
                </c:pt>
                <c:pt idx="13">
                  <c:v>5.5055045784251186</c:v>
                </c:pt>
                <c:pt idx="14">
                  <c:v>3.1669088387611666</c:v>
                </c:pt>
                <c:pt idx="15">
                  <c:v>4.4133570579784669</c:v>
                </c:pt>
                <c:pt idx="16">
                  <c:v>4.1603596478553051</c:v>
                </c:pt>
                <c:pt idx="17">
                  <c:v>4.0843219608782384</c:v>
                </c:pt>
                <c:pt idx="18">
                  <c:v>3.5317892280754442</c:v>
                </c:pt>
                <c:pt idx="19">
                  <c:v>3.3564521741993611</c:v>
                </c:pt>
              </c:numCache>
            </c:numRef>
          </c:yVal>
          <c:smooth val="0"/>
          <c:extLst xmlns:c16r2="http://schemas.microsoft.com/office/drawing/2015/06/chart">
            <c:ext xmlns:c16="http://schemas.microsoft.com/office/drawing/2014/chart" uri="{C3380CC4-5D6E-409C-BE32-E72D297353CC}">
              <c16:uniqueId val="{00000001-3F33-4FDF-B307-4C45AAD36A20}"/>
            </c:ext>
          </c:extLst>
        </c:ser>
        <c:ser>
          <c:idx val="2"/>
          <c:order val="2"/>
          <c:tx>
            <c:v>Eastern Great Lakes Region</c:v>
          </c:tx>
          <c:spPr>
            <a:ln w="28575">
              <a:noFill/>
            </a:ln>
          </c:spPr>
          <c:marker>
            <c:symbol val="circle"/>
            <c:size val="6"/>
            <c:spPr>
              <a:solidFill>
                <a:srgbClr val="FF0000"/>
              </a:solidFill>
              <a:ln>
                <a:solidFill>
                  <a:schemeClr val="bg1"/>
                </a:solidFill>
              </a:ln>
            </c:spPr>
          </c:marker>
          <c:xVal>
            <c:numRef>
              <c:f>Sheet1!$C$22:$C$33</c:f>
              <c:numCache>
                <c:formatCode>0.00</c:formatCode>
                <c:ptCount val="12"/>
                <c:pt idx="0">
                  <c:v>9.5573100000000029</c:v>
                </c:pt>
                <c:pt idx="1">
                  <c:v>8.5862899999999982</c:v>
                </c:pt>
                <c:pt idx="2">
                  <c:v>8.0782500000000006</c:v>
                </c:pt>
                <c:pt idx="3">
                  <c:v>8.0507599999999986</c:v>
                </c:pt>
                <c:pt idx="4">
                  <c:v>8.0282300000000006</c:v>
                </c:pt>
                <c:pt idx="5">
                  <c:v>7.8557799999999975</c:v>
                </c:pt>
                <c:pt idx="6">
                  <c:v>7.6770199999999997</c:v>
                </c:pt>
                <c:pt idx="7">
                  <c:v>7.5509299999999993</c:v>
                </c:pt>
                <c:pt idx="8">
                  <c:v>6.7319499999999994</c:v>
                </c:pt>
                <c:pt idx="9">
                  <c:v>6.6794300000000018</c:v>
                </c:pt>
                <c:pt idx="10">
                  <c:v>6.3488700000000007</c:v>
                </c:pt>
                <c:pt idx="11">
                  <c:v>4.612099999999999</c:v>
                </c:pt>
              </c:numCache>
            </c:numRef>
          </c:xVal>
          <c:yVal>
            <c:numRef>
              <c:f>Sheet1!$D$22:$D$33</c:f>
              <c:numCache>
                <c:formatCode>0.00</c:formatCode>
                <c:ptCount val="12"/>
                <c:pt idx="0">
                  <c:v>13.022928411707163</c:v>
                </c:pt>
                <c:pt idx="1">
                  <c:v>7.5270146429319551</c:v>
                </c:pt>
                <c:pt idx="2">
                  <c:v>8.1530914625403312</c:v>
                </c:pt>
                <c:pt idx="3">
                  <c:v>9.1681721548313764</c:v>
                </c:pt>
                <c:pt idx="4">
                  <c:v>11.237451390220048</c:v>
                </c:pt>
                <c:pt idx="5">
                  <c:v>9.3985393701255209</c:v>
                </c:pt>
                <c:pt idx="6">
                  <c:v>6.0140410652127754</c:v>
                </c:pt>
                <c:pt idx="7">
                  <c:v>10.100860095861741</c:v>
                </c:pt>
                <c:pt idx="8">
                  <c:v>7.4159523814781423</c:v>
                </c:pt>
                <c:pt idx="9">
                  <c:v>8.7982381272428842</c:v>
                </c:pt>
                <c:pt idx="10">
                  <c:v>8.7791337446092026</c:v>
                </c:pt>
                <c:pt idx="11">
                  <c:v>4.8578294346902053</c:v>
                </c:pt>
              </c:numCache>
            </c:numRef>
          </c:yVal>
          <c:smooth val="0"/>
          <c:extLst xmlns:c16r2="http://schemas.microsoft.com/office/drawing/2015/06/chart">
            <c:ext xmlns:c16="http://schemas.microsoft.com/office/drawing/2014/chart" uri="{C3380CC4-5D6E-409C-BE32-E72D297353CC}">
              <c16:uniqueId val="{00000002-3F33-4FDF-B307-4C45AAD36A20}"/>
            </c:ext>
          </c:extLst>
        </c:ser>
        <c:dLbls>
          <c:showLegendKey val="0"/>
          <c:showVal val="0"/>
          <c:showCatName val="0"/>
          <c:showSerName val="0"/>
          <c:showPercent val="0"/>
          <c:showBubbleSize val="0"/>
        </c:dLbls>
        <c:axId val="169783680"/>
        <c:axId val="169785984"/>
      </c:scatterChart>
      <c:valAx>
        <c:axId val="169783680"/>
        <c:scaling>
          <c:orientation val="minMax"/>
          <c:max val="15"/>
          <c:min val="0"/>
        </c:scaling>
        <c:delete val="0"/>
        <c:axPos val="b"/>
        <c:title>
          <c:tx>
            <c:rich>
              <a:bodyPr/>
              <a:lstStyle/>
              <a:p>
                <a:pPr>
                  <a:defRPr b="0"/>
                </a:pPr>
                <a:r>
                  <a:rPr lang="en-US" b="0" dirty="0"/>
                  <a:t>Measured</a:t>
                </a:r>
              </a:p>
            </c:rich>
          </c:tx>
          <c:layout>
            <c:manualLayout>
              <c:xMode val="edge"/>
              <c:yMode val="edge"/>
              <c:x val="0.39907096518595553"/>
              <c:y val="0.89446593632317695"/>
            </c:manualLayout>
          </c:layout>
          <c:overlay val="0"/>
        </c:title>
        <c:numFmt formatCode="0" sourceLinked="0"/>
        <c:majorTickMark val="out"/>
        <c:minorTickMark val="none"/>
        <c:tickLblPos val="nextTo"/>
        <c:spPr>
          <a:ln w="25400">
            <a:solidFill>
              <a:schemeClr val="bg1"/>
            </a:solidFill>
          </a:ln>
        </c:spPr>
        <c:txPr>
          <a:bodyPr/>
          <a:lstStyle/>
          <a:p>
            <a:pPr>
              <a:defRPr sz="1400"/>
            </a:pPr>
            <a:endParaRPr lang="en-US"/>
          </a:p>
        </c:txPr>
        <c:crossAx val="169785984"/>
        <c:crosses val="autoZero"/>
        <c:crossBetween val="midCat"/>
        <c:majorUnit val="5"/>
      </c:valAx>
      <c:valAx>
        <c:axId val="169785984"/>
        <c:scaling>
          <c:orientation val="minMax"/>
          <c:max val="15"/>
          <c:min val="0"/>
        </c:scaling>
        <c:delete val="0"/>
        <c:axPos val="l"/>
        <c:majorGridlines/>
        <c:title>
          <c:tx>
            <c:rich>
              <a:bodyPr rot="-5400000" vert="horz"/>
              <a:lstStyle/>
              <a:p>
                <a:pPr>
                  <a:defRPr b="0"/>
                </a:pPr>
                <a:r>
                  <a:rPr lang="en-US" b="0" dirty="0"/>
                  <a:t>Modeled</a:t>
                </a:r>
              </a:p>
            </c:rich>
          </c:tx>
          <c:layout>
            <c:manualLayout>
              <c:xMode val="edge"/>
              <c:yMode val="edge"/>
              <c:x val="1.7976526519090773E-2"/>
              <c:y val="0.36829995435353191"/>
            </c:manualLayout>
          </c:layout>
          <c:overlay val="0"/>
        </c:title>
        <c:numFmt formatCode="0" sourceLinked="0"/>
        <c:majorTickMark val="out"/>
        <c:minorTickMark val="none"/>
        <c:tickLblPos val="nextTo"/>
        <c:spPr>
          <a:ln w="25400">
            <a:solidFill>
              <a:schemeClr val="bg1"/>
            </a:solidFill>
          </a:ln>
        </c:spPr>
        <c:txPr>
          <a:bodyPr/>
          <a:lstStyle/>
          <a:p>
            <a:pPr>
              <a:defRPr sz="1400"/>
            </a:pPr>
            <a:endParaRPr lang="en-US"/>
          </a:p>
        </c:txPr>
        <c:crossAx val="169783680"/>
        <c:crosses val="autoZero"/>
        <c:crossBetween val="midCat"/>
        <c:majorUnit val="5"/>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91055118052013"/>
          <c:y val="3.7121241651724229E-2"/>
          <c:w val="0.62497470449943593"/>
          <c:h val="0.79305902310991616"/>
        </c:manualLayout>
      </c:layout>
      <c:scatterChart>
        <c:scatterStyle val="smoothMarker"/>
        <c:varyColors val="0"/>
        <c:ser>
          <c:idx val="0"/>
          <c:order val="0"/>
          <c:tx>
            <c:v>Hg(0) emit</c:v>
          </c:tx>
          <c:spPr>
            <a:ln w="76200" cmpd="sng">
              <a:solidFill>
                <a:srgbClr val="00B0F0"/>
              </a:solidFill>
              <a:prstDash val="solid"/>
            </a:ln>
          </c:spPr>
          <c:marker>
            <c:symbol val="none"/>
          </c:marker>
          <c:xVal>
            <c:numRef>
              <c:f>Sheet1!$E$58:$E$72</c:f>
              <c:numCache>
                <c:formatCode>General</c:formatCode>
                <c:ptCount val="15"/>
                <c:pt idx="0">
                  <c:v>0</c:v>
                </c:pt>
                <c:pt idx="1">
                  <c:v>15</c:v>
                </c:pt>
                <c:pt idx="2">
                  <c:v>30</c:v>
                </c:pt>
                <c:pt idx="3">
                  <c:v>60</c:v>
                </c:pt>
                <c:pt idx="4">
                  <c:v>120</c:v>
                </c:pt>
                <c:pt idx="5">
                  <c:v>250</c:v>
                </c:pt>
                <c:pt idx="6">
                  <c:v>500</c:v>
                </c:pt>
                <c:pt idx="7">
                  <c:v>750</c:v>
                </c:pt>
                <c:pt idx="8">
                  <c:v>1000</c:v>
                </c:pt>
                <c:pt idx="9">
                  <c:v>1250</c:v>
                </c:pt>
                <c:pt idx="10">
                  <c:v>1500</c:v>
                </c:pt>
                <c:pt idx="11">
                  <c:v>1750</c:v>
                </c:pt>
                <c:pt idx="12">
                  <c:v>2000</c:v>
                </c:pt>
                <c:pt idx="13">
                  <c:v>2250</c:v>
                </c:pt>
                <c:pt idx="14">
                  <c:v>2500</c:v>
                </c:pt>
              </c:numCache>
            </c:numRef>
          </c:xVal>
          <c:yVal>
            <c:numRef>
              <c:f>Sheet1!$CC$58:$CC$72</c:f>
              <c:numCache>
                <c:formatCode>General</c:formatCode>
                <c:ptCount val="15"/>
                <c:pt idx="0">
                  <c:v>0</c:v>
                </c:pt>
                <c:pt idx="1">
                  <c:v>2.9500000000000001E-4</c:v>
                </c:pt>
                <c:pt idx="2">
                  <c:v>5.9599999999999996E-4</c:v>
                </c:pt>
                <c:pt idx="3">
                  <c:v>1.3370000000000001E-3</c:v>
                </c:pt>
                <c:pt idx="4">
                  <c:v>2.8609999999999998E-3</c:v>
                </c:pt>
                <c:pt idx="5">
                  <c:v>6.1879999999999999E-3</c:v>
                </c:pt>
                <c:pt idx="6">
                  <c:v>1.2877E-2</c:v>
                </c:pt>
                <c:pt idx="7">
                  <c:v>2.0645E-2</c:v>
                </c:pt>
                <c:pt idx="8">
                  <c:v>2.8236000000000001E-2</c:v>
                </c:pt>
                <c:pt idx="9">
                  <c:v>3.6803000000000002E-2</c:v>
                </c:pt>
                <c:pt idx="10">
                  <c:v>4.5121000000000001E-2</c:v>
                </c:pt>
                <c:pt idx="11">
                  <c:v>5.3626E-2</c:v>
                </c:pt>
                <c:pt idx="12">
                  <c:v>6.0840999999999999E-2</c:v>
                </c:pt>
                <c:pt idx="13">
                  <c:v>6.6699999999999995E-2</c:v>
                </c:pt>
                <c:pt idx="14">
                  <c:v>7.0949999999999999E-2</c:v>
                </c:pt>
              </c:numCache>
            </c:numRef>
          </c:yVal>
          <c:smooth val="1"/>
          <c:extLst xmlns:c16r2="http://schemas.microsoft.com/office/drawing/2015/06/chart">
            <c:ext xmlns:c16="http://schemas.microsoft.com/office/drawing/2014/chart" uri="{C3380CC4-5D6E-409C-BE32-E72D297353CC}">
              <c16:uniqueId val="{00000000-88DD-439A-810C-05CEB53C7851}"/>
            </c:ext>
          </c:extLst>
        </c:ser>
        <c:dLbls>
          <c:showLegendKey val="0"/>
          <c:showVal val="0"/>
          <c:showCatName val="0"/>
          <c:showSerName val="0"/>
          <c:showPercent val="0"/>
          <c:showBubbleSize val="0"/>
        </c:dLbls>
        <c:axId val="169175680"/>
        <c:axId val="169177856"/>
      </c:scatterChart>
      <c:valAx>
        <c:axId val="169175680"/>
        <c:scaling>
          <c:orientation val="minMax"/>
          <c:max val="2500"/>
          <c:min val="0"/>
        </c:scaling>
        <c:delete val="0"/>
        <c:axPos val="b"/>
        <c:title>
          <c:tx>
            <c:rich>
              <a:bodyPr/>
              <a:lstStyle/>
              <a:p>
                <a:pPr>
                  <a:defRPr sz="2000"/>
                </a:pPr>
                <a:r>
                  <a:rPr lang="en-US" sz="2000"/>
                  <a:t>Distance from Source (km)</a:t>
                </a:r>
              </a:p>
            </c:rich>
          </c:tx>
          <c:layout>
            <c:manualLayout>
              <c:xMode val="edge"/>
              <c:yMode val="edge"/>
              <c:x val="0.26859597496030324"/>
              <c:y val="0.91353130401382754"/>
            </c:manualLayout>
          </c:layout>
          <c:overlay val="0"/>
        </c:title>
        <c:numFmt formatCode="General" sourceLinked="1"/>
        <c:majorTickMark val="out"/>
        <c:minorTickMark val="none"/>
        <c:tickLblPos val="nextTo"/>
        <c:spPr>
          <a:ln w="25400">
            <a:solidFill>
              <a:sysClr val="window" lastClr="FFFFFF"/>
            </a:solidFill>
          </a:ln>
        </c:spPr>
        <c:txPr>
          <a:bodyPr/>
          <a:lstStyle/>
          <a:p>
            <a:pPr>
              <a:defRPr sz="1600" b="1"/>
            </a:pPr>
            <a:endParaRPr lang="en-US"/>
          </a:p>
        </c:txPr>
        <c:crossAx val="169177856"/>
        <c:crosses val="autoZero"/>
        <c:crossBetween val="midCat"/>
        <c:majorUnit val="500"/>
      </c:valAx>
      <c:valAx>
        <c:axId val="169177856"/>
        <c:scaling>
          <c:orientation val="minMax"/>
          <c:max val="0.8"/>
          <c:min val="0"/>
        </c:scaling>
        <c:delete val="0"/>
        <c:axPos val="l"/>
        <c:majorGridlines/>
        <c:title>
          <c:tx>
            <c:rich>
              <a:bodyPr rot="-5400000" vert="horz"/>
              <a:lstStyle/>
              <a:p>
                <a:pPr>
                  <a:defRPr sz="2000"/>
                </a:pPr>
                <a:r>
                  <a:rPr lang="en-US" sz="2000" dirty="0"/>
                  <a:t>Cumulative Fraction Deposited</a:t>
                </a:r>
              </a:p>
            </c:rich>
          </c:tx>
          <c:layout>
            <c:manualLayout>
              <c:xMode val="edge"/>
              <c:yMode val="edge"/>
              <c:x val="2.0128734942055127E-2"/>
              <c:y val="0.13084269071629204"/>
            </c:manualLayout>
          </c:layout>
          <c:overlay val="0"/>
        </c:title>
        <c:numFmt formatCode="0%" sourceLinked="0"/>
        <c:majorTickMark val="out"/>
        <c:minorTickMark val="none"/>
        <c:tickLblPos val="nextTo"/>
        <c:spPr>
          <a:ln w="25400">
            <a:solidFill>
              <a:sysClr val="window" lastClr="FFFFFF"/>
            </a:solidFill>
          </a:ln>
        </c:spPr>
        <c:txPr>
          <a:bodyPr/>
          <a:lstStyle/>
          <a:p>
            <a:pPr>
              <a:defRPr sz="1800" b="1"/>
            </a:pPr>
            <a:endParaRPr lang="en-US"/>
          </a:p>
        </c:txPr>
        <c:crossAx val="169175680"/>
        <c:crosses val="autoZero"/>
        <c:crossBetween val="midCat"/>
        <c:majorUnit val="0.2"/>
      </c:valAx>
      <c:spPr>
        <a:ln w="9525"/>
      </c:spPr>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91055118052013"/>
          <c:y val="3.7121241651724229E-2"/>
          <c:w val="0.62497470449943593"/>
          <c:h val="0.79305902310991616"/>
        </c:manualLayout>
      </c:layout>
      <c:scatterChart>
        <c:scatterStyle val="smoothMarker"/>
        <c:varyColors val="0"/>
        <c:ser>
          <c:idx val="2"/>
          <c:order val="1"/>
          <c:tx>
            <c:v>Hg(p) emit</c:v>
          </c:tx>
          <c:spPr>
            <a:ln w="76200" cmpd="sng">
              <a:solidFill>
                <a:srgbClr val="75FF75"/>
              </a:solidFill>
            </a:ln>
          </c:spPr>
          <c:marker>
            <c:symbol val="none"/>
          </c:marker>
          <c:xVal>
            <c:numRef>
              <c:f>Sheet1!$E$58:$E$72</c:f>
              <c:numCache>
                <c:formatCode>General</c:formatCode>
                <c:ptCount val="15"/>
                <c:pt idx="0">
                  <c:v>0</c:v>
                </c:pt>
                <c:pt idx="1">
                  <c:v>15</c:v>
                </c:pt>
                <c:pt idx="2">
                  <c:v>30</c:v>
                </c:pt>
                <c:pt idx="3">
                  <c:v>60</c:v>
                </c:pt>
                <c:pt idx="4">
                  <c:v>120</c:v>
                </c:pt>
                <c:pt idx="5">
                  <c:v>250</c:v>
                </c:pt>
                <c:pt idx="6">
                  <c:v>500</c:v>
                </c:pt>
                <c:pt idx="7">
                  <c:v>750</c:v>
                </c:pt>
                <c:pt idx="8">
                  <c:v>1000</c:v>
                </c:pt>
                <c:pt idx="9">
                  <c:v>1250</c:v>
                </c:pt>
                <c:pt idx="10">
                  <c:v>1500</c:v>
                </c:pt>
                <c:pt idx="11">
                  <c:v>1750</c:v>
                </c:pt>
                <c:pt idx="12">
                  <c:v>2000</c:v>
                </c:pt>
                <c:pt idx="13">
                  <c:v>2250</c:v>
                </c:pt>
                <c:pt idx="14">
                  <c:v>2500</c:v>
                </c:pt>
              </c:numCache>
            </c:numRef>
          </c:xVal>
          <c:yVal>
            <c:numRef>
              <c:f>Sheet1!$BU$58:$BU$72</c:f>
              <c:numCache>
                <c:formatCode>General</c:formatCode>
                <c:ptCount val="15"/>
                <c:pt idx="0">
                  <c:v>0</c:v>
                </c:pt>
                <c:pt idx="1">
                  <c:v>2.947E-3</c:v>
                </c:pt>
                <c:pt idx="2">
                  <c:v>5.4840000000000002E-3</c:v>
                </c:pt>
                <c:pt idx="3">
                  <c:v>1.1646E-2</c:v>
                </c:pt>
                <c:pt idx="4">
                  <c:v>2.4605999999999999E-2</c:v>
                </c:pt>
                <c:pt idx="5">
                  <c:v>5.5703999999999997E-2</c:v>
                </c:pt>
                <c:pt idx="6">
                  <c:v>0.11044900000000001</c:v>
                </c:pt>
                <c:pt idx="7">
                  <c:v>0.17530699999999999</c:v>
                </c:pt>
                <c:pt idx="8">
                  <c:v>0.229606</c:v>
                </c:pt>
                <c:pt idx="9">
                  <c:v>0.28241899999999998</c:v>
                </c:pt>
                <c:pt idx="10">
                  <c:v>0.32671800000000001</c:v>
                </c:pt>
                <c:pt idx="11">
                  <c:v>0.36552299999999999</c:v>
                </c:pt>
                <c:pt idx="12">
                  <c:v>0.39488200000000001</c:v>
                </c:pt>
                <c:pt idx="13">
                  <c:v>0.416128</c:v>
                </c:pt>
                <c:pt idx="14">
                  <c:v>0.42977399999999999</c:v>
                </c:pt>
              </c:numCache>
            </c:numRef>
          </c:yVal>
          <c:smooth val="1"/>
          <c:extLst xmlns:c16r2="http://schemas.microsoft.com/office/drawing/2015/06/chart">
            <c:ext xmlns:c16="http://schemas.microsoft.com/office/drawing/2014/chart" uri="{C3380CC4-5D6E-409C-BE32-E72D297353CC}">
              <c16:uniqueId val="{00000000-C2DD-43B0-91B9-E2DE895B5497}"/>
            </c:ext>
          </c:extLst>
        </c:ser>
        <c:ser>
          <c:idx val="0"/>
          <c:order val="0"/>
          <c:tx>
            <c:v>Hg(0) emit</c:v>
          </c:tx>
          <c:spPr>
            <a:ln w="76200" cmpd="sng">
              <a:solidFill>
                <a:srgbClr val="00B0F0"/>
              </a:solidFill>
              <a:prstDash val="solid"/>
            </a:ln>
          </c:spPr>
          <c:marker>
            <c:symbol val="none"/>
          </c:marker>
          <c:xVal>
            <c:numRef>
              <c:f>Sheet1!$E$58:$E$72</c:f>
              <c:numCache>
                <c:formatCode>General</c:formatCode>
                <c:ptCount val="15"/>
                <c:pt idx="0">
                  <c:v>0</c:v>
                </c:pt>
                <c:pt idx="1">
                  <c:v>15</c:v>
                </c:pt>
                <c:pt idx="2">
                  <c:v>30</c:v>
                </c:pt>
                <c:pt idx="3">
                  <c:v>60</c:v>
                </c:pt>
                <c:pt idx="4">
                  <c:v>120</c:v>
                </c:pt>
                <c:pt idx="5">
                  <c:v>250</c:v>
                </c:pt>
                <c:pt idx="6">
                  <c:v>500</c:v>
                </c:pt>
                <c:pt idx="7">
                  <c:v>750</c:v>
                </c:pt>
                <c:pt idx="8">
                  <c:v>1000</c:v>
                </c:pt>
                <c:pt idx="9">
                  <c:v>1250</c:v>
                </c:pt>
                <c:pt idx="10">
                  <c:v>1500</c:v>
                </c:pt>
                <c:pt idx="11">
                  <c:v>1750</c:v>
                </c:pt>
                <c:pt idx="12">
                  <c:v>2000</c:v>
                </c:pt>
                <c:pt idx="13">
                  <c:v>2250</c:v>
                </c:pt>
                <c:pt idx="14">
                  <c:v>2500</c:v>
                </c:pt>
              </c:numCache>
            </c:numRef>
          </c:xVal>
          <c:yVal>
            <c:numRef>
              <c:f>Sheet1!$CC$58:$CC$72</c:f>
              <c:numCache>
                <c:formatCode>General</c:formatCode>
                <c:ptCount val="15"/>
                <c:pt idx="0">
                  <c:v>0</c:v>
                </c:pt>
                <c:pt idx="1">
                  <c:v>2.9500000000000001E-4</c:v>
                </c:pt>
                <c:pt idx="2">
                  <c:v>5.9599999999999996E-4</c:v>
                </c:pt>
                <c:pt idx="3">
                  <c:v>1.3370000000000001E-3</c:v>
                </c:pt>
                <c:pt idx="4">
                  <c:v>2.8609999999999998E-3</c:v>
                </c:pt>
                <c:pt idx="5">
                  <c:v>6.1879999999999999E-3</c:v>
                </c:pt>
                <c:pt idx="6">
                  <c:v>1.2877E-2</c:v>
                </c:pt>
                <c:pt idx="7">
                  <c:v>2.0645E-2</c:v>
                </c:pt>
                <c:pt idx="8">
                  <c:v>2.8236000000000001E-2</c:v>
                </c:pt>
                <c:pt idx="9">
                  <c:v>3.6803000000000002E-2</c:v>
                </c:pt>
                <c:pt idx="10">
                  <c:v>4.5121000000000001E-2</c:v>
                </c:pt>
                <c:pt idx="11">
                  <c:v>5.3626E-2</c:v>
                </c:pt>
                <c:pt idx="12">
                  <c:v>6.0840999999999999E-2</c:v>
                </c:pt>
                <c:pt idx="13">
                  <c:v>6.6699999999999995E-2</c:v>
                </c:pt>
                <c:pt idx="14">
                  <c:v>7.0949999999999999E-2</c:v>
                </c:pt>
              </c:numCache>
            </c:numRef>
          </c:yVal>
          <c:smooth val="1"/>
          <c:extLst xmlns:c16r2="http://schemas.microsoft.com/office/drawing/2015/06/chart">
            <c:ext xmlns:c16="http://schemas.microsoft.com/office/drawing/2014/chart" uri="{C3380CC4-5D6E-409C-BE32-E72D297353CC}">
              <c16:uniqueId val="{00000001-C2DD-43B0-91B9-E2DE895B5497}"/>
            </c:ext>
          </c:extLst>
        </c:ser>
        <c:dLbls>
          <c:showLegendKey val="0"/>
          <c:showVal val="0"/>
          <c:showCatName val="0"/>
          <c:showSerName val="0"/>
          <c:showPercent val="0"/>
          <c:showBubbleSize val="0"/>
        </c:dLbls>
        <c:axId val="173305216"/>
        <c:axId val="173312256"/>
      </c:scatterChart>
      <c:valAx>
        <c:axId val="173305216"/>
        <c:scaling>
          <c:orientation val="minMax"/>
          <c:max val="2500"/>
          <c:min val="0"/>
        </c:scaling>
        <c:delete val="0"/>
        <c:axPos val="b"/>
        <c:title>
          <c:tx>
            <c:rich>
              <a:bodyPr/>
              <a:lstStyle/>
              <a:p>
                <a:pPr>
                  <a:defRPr sz="2000"/>
                </a:pPr>
                <a:r>
                  <a:rPr lang="en-US" sz="2000"/>
                  <a:t>Distance from Source (km)</a:t>
                </a:r>
              </a:p>
            </c:rich>
          </c:tx>
          <c:layout>
            <c:manualLayout>
              <c:xMode val="edge"/>
              <c:yMode val="edge"/>
              <c:x val="0.26859597496030324"/>
              <c:y val="0.91353130401382754"/>
            </c:manualLayout>
          </c:layout>
          <c:overlay val="0"/>
        </c:title>
        <c:numFmt formatCode="General" sourceLinked="1"/>
        <c:majorTickMark val="out"/>
        <c:minorTickMark val="none"/>
        <c:tickLblPos val="nextTo"/>
        <c:spPr>
          <a:ln w="25400">
            <a:solidFill>
              <a:sysClr val="window" lastClr="FFFFFF"/>
            </a:solidFill>
          </a:ln>
        </c:spPr>
        <c:txPr>
          <a:bodyPr/>
          <a:lstStyle/>
          <a:p>
            <a:pPr>
              <a:defRPr sz="1600" b="1"/>
            </a:pPr>
            <a:endParaRPr lang="en-US"/>
          </a:p>
        </c:txPr>
        <c:crossAx val="173312256"/>
        <c:crosses val="autoZero"/>
        <c:crossBetween val="midCat"/>
        <c:majorUnit val="500"/>
      </c:valAx>
      <c:valAx>
        <c:axId val="173312256"/>
        <c:scaling>
          <c:orientation val="minMax"/>
          <c:max val="0.8"/>
          <c:min val="0"/>
        </c:scaling>
        <c:delete val="0"/>
        <c:axPos val="l"/>
        <c:majorGridlines/>
        <c:title>
          <c:tx>
            <c:rich>
              <a:bodyPr rot="-5400000" vert="horz"/>
              <a:lstStyle/>
              <a:p>
                <a:pPr>
                  <a:defRPr sz="2000"/>
                </a:pPr>
                <a:r>
                  <a:rPr lang="en-US" sz="2000" dirty="0"/>
                  <a:t>Cumulative Fraction Deposited</a:t>
                </a:r>
              </a:p>
            </c:rich>
          </c:tx>
          <c:layout>
            <c:manualLayout>
              <c:xMode val="edge"/>
              <c:yMode val="edge"/>
              <c:x val="2.0128734942055127E-2"/>
              <c:y val="0.13084269071629204"/>
            </c:manualLayout>
          </c:layout>
          <c:overlay val="0"/>
        </c:title>
        <c:numFmt formatCode="0%" sourceLinked="0"/>
        <c:majorTickMark val="out"/>
        <c:minorTickMark val="none"/>
        <c:tickLblPos val="nextTo"/>
        <c:spPr>
          <a:ln w="25400">
            <a:solidFill>
              <a:sysClr val="window" lastClr="FFFFFF"/>
            </a:solidFill>
          </a:ln>
        </c:spPr>
        <c:txPr>
          <a:bodyPr/>
          <a:lstStyle/>
          <a:p>
            <a:pPr>
              <a:defRPr sz="1800" b="1"/>
            </a:pPr>
            <a:endParaRPr lang="en-US"/>
          </a:p>
        </c:txPr>
        <c:crossAx val="173305216"/>
        <c:crosses val="autoZero"/>
        <c:crossBetween val="midCat"/>
        <c:majorUnit val="0.2"/>
      </c:valAx>
      <c:spPr>
        <a:ln w="9525"/>
      </c:spPr>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91055118052013"/>
          <c:y val="3.7121241651724229E-2"/>
          <c:w val="0.62497470449943593"/>
          <c:h val="0.79305902310991616"/>
        </c:manualLayout>
      </c:layout>
      <c:scatterChart>
        <c:scatterStyle val="smoothMarker"/>
        <c:varyColors val="0"/>
        <c:ser>
          <c:idx val="1"/>
          <c:order val="1"/>
          <c:tx>
            <c:v>GOM emit</c:v>
          </c:tx>
          <c:spPr>
            <a:ln w="76200" cmpd="sng">
              <a:solidFill>
                <a:srgbClr val="FFC000"/>
              </a:solidFill>
            </a:ln>
          </c:spPr>
          <c:marker>
            <c:symbol val="none"/>
          </c:marker>
          <c:xVal>
            <c:numRef>
              <c:f>Sheet1!$E$58:$E$72</c:f>
              <c:numCache>
                <c:formatCode>General</c:formatCode>
                <c:ptCount val="15"/>
                <c:pt idx="0">
                  <c:v>0</c:v>
                </c:pt>
                <c:pt idx="1">
                  <c:v>15</c:v>
                </c:pt>
                <c:pt idx="2">
                  <c:v>30</c:v>
                </c:pt>
                <c:pt idx="3">
                  <c:v>60</c:v>
                </c:pt>
                <c:pt idx="4">
                  <c:v>120</c:v>
                </c:pt>
                <c:pt idx="5">
                  <c:v>250</c:v>
                </c:pt>
                <c:pt idx="6">
                  <c:v>500</c:v>
                </c:pt>
                <c:pt idx="7">
                  <c:v>750</c:v>
                </c:pt>
                <c:pt idx="8">
                  <c:v>1000</c:v>
                </c:pt>
                <c:pt idx="9">
                  <c:v>1250</c:v>
                </c:pt>
                <c:pt idx="10">
                  <c:v>1500</c:v>
                </c:pt>
                <c:pt idx="11">
                  <c:v>1750</c:v>
                </c:pt>
                <c:pt idx="12">
                  <c:v>2000</c:v>
                </c:pt>
                <c:pt idx="13">
                  <c:v>2250</c:v>
                </c:pt>
                <c:pt idx="14">
                  <c:v>2500</c:v>
                </c:pt>
              </c:numCache>
            </c:numRef>
          </c:xVal>
          <c:yVal>
            <c:numRef>
              <c:f>Sheet1!$BM$58:$BM$72</c:f>
              <c:numCache>
                <c:formatCode>General</c:formatCode>
                <c:ptCount val="15"/>
                <c:pt idx="0">
                  <c:v>0</c:v>
                </c:pt>
                <c:pt idx="1">
                  <c:v>6.8917999999999993E-2</c:v>
                </c:pt>
                <c:pt idx="2">
                  <c:v>0.11138099999999999</c:v>
                </c:pt>
                <c:pt idx="3">
                  <c:v>0.185281</c:v>
                </c:pt>
                <c:pt idx="4">
                  <c:v>0.28939300000000001</c:v>
                </c:pt>
                <c:pt idx="5">
                  <c:v>0.43442999999999998</c:v>
                </c:pt>
                <c:pt idx="6">
                  <c:v>0.51254100000000002</c:v>
                </c:pt>
                <c:pt idx="7">
                  <c:v>0.59244600000000003</c:v>
                </c:pt>
                <c:pt idx="8">
                  <c:v>0.63958999999999999</c:v>
                </c:pt>
                <c:pt idx="9">
                  <c:v>0.678091</c:v>
                </c:pt>
                <c:pt idx="10">
                  <c:v>0.706681</c:v>
                </c:pt>
                <c:pt idx="11">
                  <c:v>0.72989199999999999</c:v>
                </c:pt>
                <c:pt idx="12">
                  <c:v>0.74590999999999996</c:v>
                </c:pt>
                <c:pt idx="13">
                  <c:v>0.75682700000000003</c:v>
                </c:pt>
                <c:pt idx="14">
                  <c:v>0.76352299999999995</c:v>
                </c:pt>
              </c:numCache>
            </c:numRef>
          </c:yVal>
          <c:smooth val="1"/>
          <c:extLst xmlns:c16r2="http://schemas.microsoft.com/office/drawing/2015/06/chart">
            <c:ext xmlns:c16="http://schemas.microsoft.com/office/drawing/2014/chart" uri="{C3380CC4-5D6E-409C-BE32-E72D297353CC}">
              <c16:uniqueId val="{00000000-3C1B-4D34-9729-0345DE02A9FD}"/>
            </c:ext>
          </c:extLst>
        </c:ser>
        <c:ser>
          <c:idx val="2"/>
          <c:order val="2"/>
          <c:tx>
            <c:v>Hg(p) emit</c:v>
          </c:tx>
          <c:spPr>
            <a:ln w="76200" cmpd="sng">
              <a:solidFill>
                <a:srgbClr val="75FF75"/>
              </a:solidFill>
            </a:ln>
          </c:spPr>
          <c:marker>
            <c:symbol val="none"/>
          </c:marker>
          <c:xVal>
            <c:numRef>
              <c:f>Sheet1!$E$58:$E$72</c:f>
              <c:numCache>
                <c:formatCode>General</c:formatCode>
                <c:ptCount val="15"/>
                <c:pt idx="0">
                  <c:v>0</c:v>
                </c:pt>
                <c:pt idx="1">
                  <c:v>15</c:v>
                </c:pt>
                <c:pt idx="2">
                  <c:v>30</c:v>
                </c:pt>
                <c:pt idx="3">
                  <c:v>60</c:v>
                </c:pt>
                <c:pt idx="4">
                  <c:v>120</c:v>
                </c:pt>
                <c:pt idx="5">
                  <c:v>250</c:v>
                </c:pt>
                <c:pt idx="6">
                  <c:v>500</c:v>
                </c:pt>
                <c:pt idx="7">
                  <c:v>750</c:v>
                </c:pt>
                <c:pt idx="8">
                  <c:v>1000</c:v>
                </c:pt>
                <c:pt idx="9">
                  <c:v>1250</c:v>
                </c:pt>
                <c:pt idx="10">
                  <c:v>1500</c:v>
                </c:pt>
                <c:pt idx="11">
                  <c:v>1750</c:v>
                </c:pt>
                <c:pt idx="12">
                  <c:v>2000</c:v>
                </c:pt>
                <c:pt idx="13">
                  <c:v>2250</c:v>
                </c:pt>
                <c:pt idx="14">
                  <c:v>2500</c:v>
                </c:pt>
              </c:numCache>
            </c:numRef>
          </c:xVal>
          <c:yVal>
            <c:numRef>
              <c:f>Sheet1!$BU$58:$BU$72</c:f>
              <c:numCache>
                <c:formatCode>General</c:formatCode>
                <c:ptCount val="15"/>
                <c:pt idx="0">
                  <c:v>0</c:v>
                </c:pt>
                <c:pt idx="1">
                  <c:v>2.947E-3</c:v>
                </c:pt>
                <c:pt idx="2">
                  <c:v>5.4840000000000002E-3</c:v>
                </c:pt>
                <c:pt idx="3">
                  <c:v>1.1646E-2</c:v>
                </c:pt>
                <c:pt idx="4">
                  <c:v>2.4605999999999999E-2</c:v>
                </c:pt>
                <c:pt idx="5">
                  <c:v>5.5703999999999997E-2</c:v>
                </c:pt>
                <c:pt idx="6">
                  <c:v>0.11044900000000001</c:v>
                </c:pt>
                <c:pt idx="7">
                  <c:v>0.17530699999999999</c:v>
                </c:pt>
                <c:pt idx="8">
                  <c:v>0.229606</c:v>
                </c:pt>
                <c:pt idx="9">
                  <c:v>0.28241899999999998</c:v>
                </c:pt>
                <c:pt idx="10">
                  <c:v>0.32671800000000001</c:v>
                </c:pt>
                <c:pt idx="11">
                  <c:v>0.36552299999999999</c:v>
                </c:pt>
                <c:pt idx="12">
                  <c:v>0.39488200000000001</c:v>
                </c:pt>
                <c:pt idx="13">
                  <c:v>0.416128</c:v>
                </c:pt>
                <c:pt idx="14">
                  <c:v>0.42977399999999999</c:v>
                </c:pt>
              </c:numCache>
            </c:numRef>
          </c:yVal>
          <c:smooth val="1"/>
          <c:extLst xmlns:c16r2="http://schemas.microsoft.com/office/drawing/2015/06/chart">
            <c:ext xmlns:c16="http://schemas.microsoft.com/office/drawing/2014/chart" uri="{C3380CC4-5D6E-409C-BE32-E72D297353CC}">
              <c16:uniqueId val="{00000001-3C1B-4D34-9729-0345DE02A9FD}"/>
            </c:ext>
          </c:extLst>
        </c:ser>
        <c:ser>
          <c:idx val="0"/>
          <c:order val="0"/>
          <c:tx>
            <c:v>Hg(0) emit</c:v>
          </c:tx>
          <c:spPr>
            <a:ln w="76200" cmpd="sng">
              <a:solidFill>
                <a:srgbClr val="00B0F0"/>
              </a:solidFill>
              <a:prstDash val="solid"/>
            </a:ln>
          </c:spPr>
          <c:marker>
            <c:symbol val="none"/>
          </c:marker>
          <c:xVal>
            <c:numRef>
              <c:f>Sheet1!$E$58:$E$72</c:f>
              <c:numCache>
                <c:formatCode>General</c:formatCode>
                <c:ptCount val="15"/>
                <c:pt idx="0">
                  <c:v>0</c:v>
                </c:pt>
                <c:pt idx="1">
                  <c:v>15</c:v>
                </c:pt>
                <c:pt idx="2">
                  <c:v>30</c:v>
                </c:pt>
                <c:pt idx="3">
                  <c:v>60</c:v>
                </c:pt>
                <c:pt idx="4">
                  <c:v>120</c:v>
                </c:pt>
                <c:pt idx="5">
                  <c:v>250</c:v>
                </c:pt>
                <c:pt idx="6">
                  <c:v>500</c:v>
                </c:pt>
                <c:pt idx="7">
                  <c:v>750</c:v>
                </c:pt>
                <c:pt idx="8">
                  <c:v>1000</c:v>
                </c:pt>
                <c:pt idx="9">
                  <c:v>1250</c:v>
                </c:pt>
                <c:pt idx="10">
                  <c:v>1500</c:v>
                </c:pt>
                <c:pt idx="11">
                  <c:v>1750</c:v>
                </c:pt>
                <c:pt idx="12">
                  <c:v>2000</c:v>
                </c:pt>
                <c:pt idx="13">
                  <c:v>2250</c:v>
                </c:pt>
                <c:pt idx="14">
                  <c:v>2500</c:v>
                </c:pt>
              </c:numCache>
            </c:numRef>
          </c:xVal>
          <c:yVal>
            <c:numRef>
              <c:f>Sheet1!$CC$58:$CC$72</c:f>
              <c:numCache>
                <c:formatCode>General</c:formatCode>
                <c:ptCount val="15"/>
                <c:pt idx="0">
                  <c:v>0</c:v>
                </c:pt>
                <c:pt idx="1">
                  <c:v>2.9500000000000001E-4</c:v>
                </c:pt>
                <c:pt idx="2">
                  <c:v>5.9599999999999996E-4</c:v>
                </c:pt>
                <c:pt idx="3">
                  <c:v>1.3370000000000001E-3</c:v>
                </c:pt>
                <c:pt idx="4">
                  <c:v>2.8609999999999998E-3</c:v>
                </c:pt>
                <c:pt idx="5">
                  <c:v>6.1879999999999999E-3</c:v>
                </c:pt>
                <c:pt idx="6">
                  <c:v>1.2877E-2</c:v>
                </c:pt>
                <c:pt idx="7">
                  <c:v>2.0645E-2</c:v>
                </c:pt>
                <c:pt idx="8">
                  <c:v>2.8236000000000001E-2</c:v>
                </c:pt>
                <c:pt idx="9">
                  <c:v>3.6803000000000002E-2</c:v>
                </c:pt>
                <c:pt idx="10">
                  <c:v>4.5121000000000001E-2</c:v>
                </c:pt>
                <c:pt idx="11">
                  <c:v>5.3626E-2</c:v>
                </c:pt>
                <c:pt idx="12">
                  <c:v>6.0840999999999999E-2</c:v>
                </c:pt>
                <c:pt idx="13">
                  <c:v>6.6699999999999995E-2</c:v>
                </c:pt>
                <c:pt idx="14">
                  <c:v>7.0949999999999999E-2</c:v>
                </c:pt>
              </c:numCache>
            </c:numRef>
          </c:yVal>
          <c:smooth val="1"/>
          <c:extLst xmlns:c16r2="http://schemas.microsoft.com/office/drawing/2015/06/chart">
            <c:ext xmlns:c16="http://schemas.microsoft.com/office/drawing/2014/chart" uri="{C3380CC4-5D6E-409C-BE32-E72D297353CC}">
              <c16:uniqueId val="{00000002-3C1B-4D34-9729-0345DE02A9FD}"/>
            </c:ext>
          </c:extLst>
        </c:ser>
        <c:dLbls>
          <c:showLegendKey val="0"/>
          <c:showVal val="0"/>
          <c:showCatName val="0"/>
          <c:showSerName val="0"/>
          <c:showPercent val="0"/>
          <c:showBubbleSize val="0"/>
        </c:dLbls>
        <c:axId val="175894912"/>
        <c:axId val="175896832"/>
      </c:scatterChart>
      <c:valAx>
        <c:axId val="175894912"/>
        <c:scaling>
          <c:orientation val="minMax"/>
          <c:max val="2500"/>
          <c:min val="0"/>
        </c:scaling>
        <c:delete val="0"/>
        <c:axPos val="b"/>
        <c:title>
          <c:tx>
            <c:rich>
              <a:bodyPr/>
              <a:lstStyle/>
              <a:p>
                <a:pPr>
                  <a:defRPr sz="2000"/>
                </a:pPr>
                <a:r>
                  <a:rPr lang="en-US" sz="2000"/>
                  <a:t>Distance from Source (km)</a:t>
                </a:r>
              </a:p>
            </c:rich>
          </c:tx>
          <c:layout>
            <c:manualLayout>
              <c:xMode val="edge"/>
              <c:yMode val="edge"/>
              <c:x val="0.26859597496030324"/>
              <c:y val="0.91353130401382754"/>
            </c:manualLayout>
          </c:layout>
          <c:overlay val="0"/>
        </c:title>
        <c:numFmt formatCode="General" sourceLinked="1"/>
        <c:majorTickMark val="out"/>
        <c:minorTickMark val="none"/>
        <c:tickLblPos val="nextTo"/>
        <c:spPr>
          <a:ln w="25400">
            <a:solidFill>
              <a:sysClr val="window" lastClr="FFFFFF"/>
            </a:solidFill>
          </a:ln>
        </c:spPr>
        <c:txPr>
          <a:bodyPr/>
          <a:lstStyle/>
          <a:p>
            <a:pPr>
              <a:defRPr sz="1600" b="1"/>
            </a:pPr>
            <a:endParaRPr lang="en-US"/>
          </a:p>
        </c:txPr>
        <c:crossAx val="175896832"/>
        <c:crosses val="autoZero"/>
        <c:crossBetween val="midCat"/>
        <c:majorUnit val="500"/>
      </c:valAx>
      <c:valAx>
        <c:axId val="175896832"/>
        <c:scaling>
          <c:orientation val="minMax"/>
          <c:max val="0.8"/>
          <c:min val="0"/>
        </c:scaling>
        <c:delete val="0"/>
        <c:axPos val="l"/>
        <c:majorGridlines/>
        <c:title>
          <c:tx>
            <c:rich>
              <a:bodyPr rot="-5400000" vert="horz"/>
              <a:lstStyle/>
              <a:p>
                <a:pPr>
                  <a:defRPr sz="2000"/>
                </a:pPr>
                <a:r>
                  <a:rPr lang="en-US" sz="2000" dirty="0"/>
                  <a:t>Cumulative Fraction Deposited</a:t>
                </a:r>
              </a:p>
            </c:rich>
          </c:tx>
          <c:layout>
            <c:manualLayout>
              <c:xMode val="edge"/>
              <c:yMode val="edge"/>
              <c:x val="2.0128734942055127E-2"/>
              <c:y val="0.13084269071629204"/>
            </c:manualLayout>
          </c:layout>
          <c:overlay val="0"/>
        </c:title>
        <c:numFmt formatCode="0%" sourceLinked="0"/>
        <c:majorTickMark val="out"/>
        <c:minorTickMark val="none"/>
        <c:tickLblPos val="nextTo"/>
        <c:spPr>
          <a:ln w="25400">
            <a:solidFill>
              <a:sysClr val="window" lastClr="FFFFFF"/>
            </a:solidFill>
          </a:ln>
        </c:spPr>
        <c:txPr>
          <a:bodyPr/>
          <a:lstStyle/>
          <a:p>
            <a:pPr>
              <a:defRPr sz="1800" b="1"/>
            </a:pPr>
            <a:endParaRPr lang="en-US"/>
          </a:p>
        </c:txPr>
        <c:crossAx val="175894912"/>
        <c:crosses val="autoZero"/>
        <c:crossBetween val="midCat"/>
        <c:majorUnit val="0.2"/>
      </c:valAx>
      <c:spPr>
        <a:ln w="9525"/>
      </c:spPr>
    </c:plotArea>
    <c:plotVisOnly val="1"/>
    <c:dispBlanksAs val="gap"/>
    <c:showDLblsOverMax val="0"/>
  </c:chart>
  <c:spPr>
    <a:ln>
      <a:noFill/>
    </a:ln>
  </c:spPr>
  <c:txPr>
    <a:bodyPr/>
    <a:lstStyle/>
    <a:p>
      <a:pPr>
        <a:defRPr>
          <a:solidFill>
            <a:schemeClr val="bg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dirty="0"/>
              <a:t>Modeled vs. Measured</a:t>
            </a:r>
            <a:r>
              <a:rPr lang="en-US" b="0" baseline="0" dirty="0"/>
              <a:t> Mercury 2005 </a:t>
            </a:r>
            <a:r>
              <a:rPr lang="en-US" b="0" dirty="0"/>
              <a:t>Wet Deposition</a:t>
            </a:r>
          </a:p>
        </c:rich>
      </c:tx>
      <c:layout>
        <c:manualLayout>
          <c:xMode val="edge"/>
          <c:yMode val="edge"/>
          <c:x val="0.12169178206172504"/>
          <c:y val="3.5714285714285712E-2"/>
        </c:manualLayout>
      </c:layout>
      <c:overlay val="0"/>
    </c:title>
    <c:autoTitleDeleted val="0"/>
    <c:plotArea>
      <c:layout>
        <c:manualLayout>
          <c:layoutTarget val="inner"/>
          <c:xMode val="edge"/>
          <c:yMode val="edge"/>
          <c:x val="0.14714883699882342"/>
          <c:y val="0.13443067980376799"/>
          <c:w val="0.53347373065435788"/>
          <c:h val="0.6843572962470601"/>
        </c:manualLayout>
      </c:layout>
      <c:scatterChart>
        <c:scatterStyle val="lineMarker"/>
        <c:varyColors val="0"/>
        <c:ser>
          <c:idx val="0"/>
          <c:order val="0"/>
          <c:tx>
            <c:v>1:1 line</c:v>
          </c:tx>
          <c:spPr>
            <a:ln w="28575">
              <a:solidFill>
                <a:schemeClr val="bg1"/>
              </a:solidFill>
            </a:ln>
          </c:spPr>
          <c:marker>
            <c:symbol val="none"/>
          </c:marker>
          <c:xVal>
            <c:numRef>
              <c:f>Sheet1!$C$2:$C$87</c:f>
              <c:numCache>
                <c:formatCode>0.00</c:formatCode>
                <c:ptCount val="86"/>
                <c:pt idx="0">
                  <c:v>12.202990000000002</c:v>
                </c:pt>
                <c:pt idx="1">
                  <c:v>11.391969999999999</c:v>
                </c:pt>
                <c:pt idx="2">
                  <c:v>10.464900000000002</c:v>
                </c:pt>
                <c:pt idx="3">
                  <c:v>10.34911</c:v>
                </c:pt>
                <c:pt idx="4">
                  <c:v>9.7699599999999993</c:v>
                </c:pt>
                <c:pt idx="5">
                  <c:v>8.627340000000002</c:v>
                </c:pt>
                <c:pt idx="6">
                  <c:v>8.5727499999999992</c:v>
                </c:pt>
                <c:pt idx="7">
                  <c:v>8.3737600000000008</c:v>
                </c:pt>
                <c:pt idx="8">
                  <c:v>8.3236900000000009</c:v>
                </c:pt>
                <c:pt idx="9">
                  <c:v>8.1982600000000012</c:v>
                </c:pt>
                <c:pt idx="10">
                  <c:v>7.9693100000000001</c:v>
                </c:pt>
                <c:pt idx="11">
                  <c:v>7.8517999999999999</c:v>
                </c:pt>
                <c:pt idx="12">
                  <c:v>7.8113799999999998</c:v>
                </c:pt>
                <c:pt idx="13">
                  <c:v>6.7227799999999993</c:v>
                </c:pt>
                <c:pt idx="14">
                  <c:v>6.6268000000000002</c:v>
                </c:pt>
                <c:pt idx="15">
                  <c:v>6.4203900000000003</c:v>
                </c:pt>
                <c:pt idx="16">
                  <c:v>6.2943799999999994</c:v>
                </c:pt>
                <c:pt idx="17">
                  <c:v>6.0785099999999996</c:v>
                </c:pt>
                <c:pt idx="18">
                  <c:v>6.0337100000000001</c:v>
                </c:pt>
                <c:pt idx="19">
                  <c:v>5.3632600000000004</c:v>
                </c:pt>
                <c:pt idx="20">
                  <c:v>9.5573100000000029</c:v>
                </c:pt>
                <c:pt idx="21">
                  <c:v>8.5862899999999982</c:v>
                </c:pt>
                <c:pt idx="22">
                  <c:v>8.0782500000000006</c:v>
                </c:pt>
                <c:pt idx="23">
                  <c:v>8.0507599999999986</c:v>
                </c:pt>
                <c:pt idx="24">
                  <c:v>8.0282300000000006</c:v>
                </c:pt>
                <c:pt idx="25">
                  <c:v>7.8557799999999975</c:v>
                </c:pt>
                <c:pt idx="26">
                  <c:v>7.6770199999999997</c:v>
                </c:pt>
                <c:pt idx="27">
                  <c:v>7.5509299999999993</c:v>
                </c:pt>
                <c:pt idx="28">
                  <c:v>6.7319499999999994</c:v>
                </c:pt>
                <c:pt idx="29">
                  <c:v>6.6794300000000018</c:v>
                </c:pt>
                <c:pt idx="30">
                  <c:v>6.3488700000000007</c:v>
                </c:pt>
                <c:pt idx="31">
                  <c:v>4.612099999999999</c:v>
                </c:pt>
                <c:pt idx="32">
                  <c:v>18.46</c:v>
                </c:pt>
                <c:pt idx="33">
                  <c:v>14.065640000000002</c:v>
                </c:pt>
                <c:pt idx="34">
                  <c:v>18.565370000000001</c:v>
                </c:pt>
                <c:pt idx="35">
                  <c:v>14.284409999999999</c:v>
                </c:pt>
                <c:pt idx="36">
                  <c:v>21.436490000000003</c:v>
                </c:pt>
                <c:pt idx="37">
                  <c:v>17.669940000000004</c:v>
                </c:pt>
                <c:pt idx="38">
                  <c:v>15.825919999999998</c:v>
                </c:pt>
                <c:pt idx="39">
                  <c:v>11.483360000000003</c:v>
                </c:pt>
                <c:pt idx="40">
                  <c:v>16.150120000000001</c:v>
                </c:pt>
                <c:pt idx="41">
                  <c:v>12.750889999999997</c:v>
                </c:pt>
                <c:pt idx="42">
                  <c:v>12.311369999999998</c:v>
                </c:pt>
                <c:pt idx="43">
                  <c:v>10.13165</c:v>
                </c:pt>
                <c:pt idx="44">
                  <c:v>8.3669100000000025</c:v>
                </c:pt>
                <c:pt idx="45">
                  <c:v>11.739790000000001</c:v>
                </c:pt>
                <c:pt idx="46">
                  <c:v>16.170000000000002</c:v>
                </c:pt>
                <c:pt idx="47">
                  <c:v>7.653039999999999</c:v>
                </c:pt>
                <c:pt idx="48">
                  <c:v>4.8515200000000007</c:v>
                </c:pt>
                <c:pt idx="49" formatCode="General">
                  <c:v>3.54</c:v>
                </c:pt>
                <c:pt idx="50" formatCode="General">
                  <c:v>3.67</c:v>
                </c:pt>
                <c:pt idx="51" formatCode="General">
                  <c:v>6.44</c:v>
                </c:pt>
                <c:pt idx="52" formatCode="General">
                  <c:v>7.02</c:v>
                </c:pt>
                <c:pt idx="53" formatCode="General">
                  <c:v>5.43</c:v>
                </c:pt>
                <c:pt idx="54" formatCode="General">
                  <c:v>10.7</c:v>
                </c:pt>
                <c:pt idx="55" formatCode="General">
                  <c:v>6.34</c:v>
                </c:pt>
                <c:pt idx="56" formatCode="General">
                  <c:v>5.81</c:v>
                </c:pt>
                <c:pt idx="57" formatCode="General">
                  <c:v>11.84</c:v>
                </c:pt>
                <c:pt idx="58" formatCode="General">
                  <c:v>7.06</c:v>
                </c:pt>
                <c:pt idx="59" formatCode="General">
                  <c:v>6.27</c:v>
                </c:pt>
                <c:pt idx="60" formatCode="General">
                  <c:v>7.94</c:v>
                </c:pt>
                <c:pt idx="61" formatCode="General">
                  <c:v>7.95</c:v>
                </c:pt>
                <c:pt idx="62" formatCode="General">
                  <c:v>13.33</c:v>
                </c:pt>
                <c:pt idx="63" formatCode="General">
                  <c:v>3.93</c:v>
                </c:pt>
                <c:pt idx="64" formatCode="General">
                  <c:v>9.39</c:v>
                </c:pt>
                <c:pt idx="65" formatCode="General">
                  <c:v>11.08</c:v>
                </c:pt>
                <c:pt idx="66" formatCode="General">
                  <c:v>3.62</c:v>
                </c:pt>
                <c:pt idx="67" formatCode="General">
                  <c:v>3.25</c:v>
                </c:pt>
                <c:pt idx="68" formatCode="General">
                  <c:v>2.4</c:v>
                </c:pt>
                <c:pt idx="69" formatCode="General">
                  <c:v>6.34</c:v>
                </c:pt>
                <c:pt idx="70" formatCode="General">
                  <c:v>2.62</c:v>
                </c:pt>
                <c:pt idx="71" formatCode="General">
                  <c:v>4.0199999999999996</c:v>
                </c:pt>
                <c:pt idx="72" formatCode="General">
                  <c:v>14.51</c:v>
                </c:pt>
                <c:pt idx="73" formatCode="General">
                  <c:v>4.83</c:v>
                </c:pt>
                <c:pt idx="74" formatCode="General">
                  <c:v>8.61</c:v>
                </c:pt>
                <c:pt idx="75" formatCode="General">
                  <c:v>4.29</c:v>
                </c:pt>
                <c:pt idx="76" formatCode="General">
                  <c:v>9.83</c:v>
                </c:pt>
                <c:pt idx="77" formatCode="General">
                  <c:v>11.77</c:v>
                </c:pt>
                <c:pt idx="78" formatCode="General">
                  <c:v>3.24</c:v>
                </c:pt>
                <c:pt idx="79" formatCode="General">
                  <c:v>14.17</c:v>
                </c:pt>
                <c:pt idx="80" formatCode="General">
                  <c:v>8.81</c:v>
                </c:pt>
                <c:pt idx="81" formatCode="General">
                  <c:v>7.07</c:v>
                </c:pt>
                <c:pt idx="82" formatCode="General">
                  <c:v>8.15</c:v>
                </c:pt>
                <c:pt idx="83" formatCode="General">
                  <c:v>6.43</c:v>
                </c:pt>
                <c:pt idx="84" formatCode="General">
                  <c:v>6.47</c:v>
                </c:pt>
                <c:pt idx="85" formatCode="General">
                  <c:v>4.49</c:v>
                </c:pt>
              </c:numCache>
            </c:numRef>
          </c:xVal>
          <c:yVal>
            <c:numRef>
              <c:f>Sheet1!$C$2:$C$87</c:f>
              <c:numCache>
                <c:formatCode>0.00</c:formatCode>
                <c:ptCount val="86"/>
                <c:pt idx="0">
                  <c:v>12.202990000000002</c:v>
                </c:pt>
                <c:pt idx="1">
                  <c:v>11.391969999999999</c:v>
                </c:pt>
                <c:pt idx="2">
                  <c:v>10.464900000000002</c:v>
                </c:pt>
                <c:pt idx="3">
                  <c:v>10.34911</c:v>
                </c:pt>
                <c:pt idx="4">
                  <c:v>9.7699599999999993</c:v>
                </c:pt>
                <c:pt idx="5">
                  <c:v>8.627340000000002</c:v>
                </c:pt>
                <c:pt idx="6">
                  <c:v>8.5727499999999992</c:v>
                </c:pt>
                <c:pt idx="7">
                  <c:v>8.3737600000000008</c:v>
                </c:pt>
                <c:pt idx="8">
                  <c:v>8.3236900000000009</c:v>
                </c:pt>
                <c:pt idx="9">
                  <c:v>8.1982600000000012</c:v>
                </c:pt>
                <c:pt idx="10">
                  <c:v>7.9693100000000001</c:v>
                </c:pt>
                <c:pt idx="11">
                  <c:v>7.8517999999999999</c:v>
                </c:pt>
                <c:pt idx="12">
                  <c:v>7.8113799999999998</c:v>
                </c:pt>
                <c:pt idx="13">
                  <c:v>6.7227799999999993</c:v>
                </c:pt>
                <c:pt idx="14">
                  <c:v>6.6268000000000002</c:v>
                </c:pt>
                <c:pt idx="15">
                  <c:v>6.4203900000000003</c:v>
                </c:pt>
                <c:pt idx="16">
                  <c:v>6.2943799999999994</c:v>
                </c:pt>
                <c:pt idx="17">
                  <c:v>6.0785099999999996</c:v>
                </c:pt>
                <c:pt idx="18">
                  <c:v>6.0337100000000001</c:v>
                </c:pt>
                <c:pt idx="19">
                  <c:v>5.3632600000000004</c:v>
                </c:pt>
                <c:pt idx="20">
                  <c:v>9.5573100000000029</c:v>
                </c:pt>
                <c:pt idx="21">
                  <c:v>8.5862899999999982</c:v>
                </c:pt>
                <c:pt idx="22">
                  <c:v>8.0782500000000006</c:v>
                </c:pt>
                <c:pt idx="23">
                  <c:v>8.0507599999999986</c:v>
                </c:pt>
                <c:pt idx="24">
                  <c:v>8.0282300000000006</c:v>
                </c:pt>
                <c:pt idx="25">
                  <c:v>7.8557799999999975</c:v>
                </c:pt>
                <c:pt idx="26">
                  <c:v>7.6770199999999997</c:v>
                </c:pt>
                <c:pt idx="27">
                  <c:v>7.5509299999999993</c:v>
                </c:pt>
                <c:pt idx="28">
                  <c:v>6.7319499999999994</c:v>
                </c:pt>
                <c:pt idx="29">
                  <c:v>6.6794300000000018</c:v>
                </c:pt>
                <c:pt idx="30">
                  <c:v>6.3488700000000007</c:v>
                </c:pt>
                <c:pt idx="31">
                  <c:v>4.612099999999999</c:v>
                </c:pt>
                <c:pt idx="32">
                  <c:v>18.46</c:v>
                </c:pt>
                <c:pt idx="33">
                  <c:v>14.065640000000002</c:v>
                </c:pt>
                <c:pt idx="34">
                  <c:v>18.565370000000001</c:v>
                </c:pt>
                <c:pt idx="35">
                  <c:v>14.284409999999999</c:v>
                </c:pt>
                <c:pt idx="36">
                  <c:v>21.436490000000003</c:v>
                </c:pt>
                <c:pt idx="37">
                  <c:v>17.669940000000004</c:v>
                </c:pt>
                <c:pt idx="38">
                  <c:v>15.825919999999998</c:v>
                </c:pt>
                <c:pt idx="39">
                  <c:v>11.483360000000003</c:v>
                </c:pt>
                <c:pt idx="40">
                  <c:v>16.150120000000001</c:v>
                </c:pt>
                <c:pt idx="41">
                  <c:v>12.750889999999997</c:v>
                </c:pt>
                <c:pt idx="42">
                  <c:v>12.311369999999998</c:v>
                </c:pt>
                <c:pt idx="43">
                  <c:v>10.13165</c:v>
                </c:pt>
                <c:pt idx="44">
                  <c:v>8.3669100000000025</c:v>
                </c:pt>
                <c:pt idx="45">
                  <c:v>11.739790000000001</c:v>
                </c:pt>
                <c:pt idx="46">
                  <c:v>16.170000000000002</c:v>
                </c:pt>
                <c:pt idx="47">
                  <c:v>7.653039999999999</c:v>
                </c:pt>
                <c:pt idx="48">
                  <c:v>4.8515200000000007</c:v>
                </c:pt>
                <c:pt idx="49" formatCode="General">
                  <c:v>3.54</c:v>
                </c:pt>
                <c:pt idx="50" formatCode="General">
                  <c:v>3.67</c:v>
                </c:pt>
                <c:pt idx="51" formatCode="General">
                  <c:v>6.44</c:v>
                </c:pt>
                <c:pt idx="52" formatCode="General">
                  <c:v>7.02</c:v>
                </c:pt>
                <c:pt idx="53" formatCode="General">
                  <c:v>5.43</c:v>
                </c:pt>
                <c:pt idx="54" formatCode="General">
                  <c:v>10.7</c:v>
                </c:pt>
                <c:pt idx="55" formatCode="General">
                  <c:v>6.34</c:v>
                </c:pt>
                <c:pt idx="56" formatCode="General">
                  <c:v>5.81</c:v>
                </c:pt>
                <c:pt idx="57" formatCode="General">
                  <c:v>11.84</c:v>
                </c:pt>
                <c:pt idx="58" formatCode="General">
                  <c:v>7.06</c:v>
                </c:pt>
                <c:pt idx="59" formatCode="General">
                  <c:v>6.27</c:v>
                </c:pt>
                <c:pt idx="60" formatCode="General">
                  <c:v>7.94</c:v>
                </c:pt>
                <c:pt idx="61" formatCode="General">
                  <c:v>7.95</c:v>
                </c:pt>
                <c:pt idx="62" formatCode="General">
                  <c:v>13.33</c:v>
                </c:pt>
                <c:pt idx="63" formatCode="General">
                  <c:v>3.93</c:v>
                </c:pt>
                <c:pt idx="64" formatCode="General">
                  <c:v>9.39</c:v>
                </c:pt>
                <c:pt idx="65" formatCode="General">
                  <c:v>11.08</c:v>
                </c:pt>
                <c:pt idx="66" formatCode="General">
                  <c:v>3.62</c:v>
                </c:pt>
                <c:pt idx="67" formatCode="General">
                  <c:v>3.25</c:v>
                </c:pt>
                <c:pt idx="68" formatCode="General">
                  <c:v>2.4</c:v>
                </c:pt>
                <c:pt idx="69" formatCode="General">
                  <c:v>6.34</c:v>
                </c:pt>
                <c:pt idx="70" formatCode="General">
                  <c:v>2.62</c:v>
                </c:pt>
                <c:pt idx="71" formatCode="General">
                  <c:v>4.0199999999999996</c:v>
                </c:pt>
                <c:pt idx="72" formatCode="General">
                  <c:v>14.51</c:v>
                </c:pt>
                <c:pt idx="73" formatCode="General">
                  <c:v>4.83</c:v>
                </c:pt>
                <c:pt idx="74" formatCode="General">
                  <c:v>8.61</c:v>
                </c:pt>
                <c:pt idx="75" formatCode="General">
                  <c:v>4.29</c:v>
                </c:pt>
                <c:pt idx="76" formatCode="General">
                  <c:v>9.83</c:v>
                </c:pt>
                <c:pt idx="77" formatCode="General">
                  <c:v>11.77</c:v>
                </c:pt>
                <c:pt idx="78" formatCode="General">
                  <c:v>3.24</c:v>
                </c:pt>
                <c:pt idx="79" formatCode="General">
                  <c:v>14.17</c:v>
                </c:pt>
                <c:pt idx="80" formatCode="General">
                  <c:v>8.81</c:v>
                </c:pt>
                <c:pt idx="81" formatCode="General">
                  <c:v>7.07</c:v>
                </c:pt>
                <c:pt idx="82" formatCode="General">
                  <c:v>8.15</c:v>
                </c:pt>
                <c:pt idx="83" formatCode="General">
                  <c:v>6.43</c:v>
                </c:pt>
                <c:pt idx="84" formatCode="General">
                  <c:v>6.47</c:v>
                </c:pt>
                <c:pt idx="85" formatCode="General">
                  <c:v>4.49</c:v>
                </c:pt>
              </c:numCache>
            </c:numRef>
          </c:yVal>
          <c:smooth val="0"/>
          <c:extLst xmlns:c16r2="http://schemas.microsoft.com/office/drawing/2015/06/chart">
            <c:ext xmlns:c16="http://schemas.microsoft.com/office/drawing/2014/chart" uri="{C3380CC4-5D6E-409C-BE32-E72D297353CC}">
              <c16:uniqueId val="{00000000-5721-4FA3-A08B-E4625B88BC98}"/>
            </c:ext>
          </c:extLst>
        </c:ser>
        <c:ser>
          <c:idx val="1"/>
          <c:order val="1"/>
          <c:tx>
            <c:v>Western/Central Great Lakes Region</c:v>
          </c:tx>
          <c:spPr>
            <a:ln w="28575">
              <a:noFill/>
            </a:ln>
          </c:spPr>
          <c:marker>
            <c:symbol val="square"/>
            <c:size val="7"/>
            <c:spPr>
              <a:solidFill>
                <a:srgbClr val="75FF75"/>
              </a:solidFill>
              <a:ln>
                <a:solidFill>
                  <a:schemeClr val="bg1"/>
                </a:solidFill>
              </a:ln>
            </c:spPr>
          </c:marker>
          <c:xVal>
            <c:numRef>
              <c:f>Sheet1!$C$2:$C$21</c:f>
              <c:numCache>
                <c:formatCode>0.00</c:formatCode>
                <c:ptCount val="20"/>
                <c:pt idx="0">
                  <c:v>12.202990000000002</c:v>
                </c:pt>
                <c:pt idx="1">
                  <c:v>11.391969999999999</c:v>
                </c:pt>
                <c:pt idx="2">
                  <c:v>10.464900000000002</c:v>
                </c:pt>
                <c:pt idx="3">
                  <c:v>10.34911</c:v>
                </c:pt>
                <c:pt idx="4">
                  <c:v>9.7699599999999993</c:v>
                </c:pt>
                <c:pt idx="5">
                  <c:v>8.627340000000002</c:v>
                </c:pt>
                <c:pt idx="6">
                  <c:v>8.5727499999999992</c:v>
                </c:pt>
                <c:pt idx="7">
                  <c:v>8.3737600000000008</c:v>
                </c:pt>
                <c:pt idx="8">
                  <c:v>8.3236900000000009</c:v>
                </c:pt>
                <c:pt idx="9">
                  <c:v>8.1982600000000012</c:v>
                </c:pt>
                <c:pt idx="10">
                  <c:v>7.9693100000000001</c:v>
                </c:pt>
                <c:pt idx="11">
                  <c:v>7.8517999999999999</c:v>
                </c:pt>
                <c:pt idx="12">
                  <c:v>7.8113799999999998</c:v>
                </c:pt>
                <c:pt idx="13">
                  <c:v>6.7227799999999993</c:v>
                </c:pt>
                <c:pt idx="14">
                  <c:v>6.6268000000000002</c:v>
                </c:pt>
                <c:pt idx="15">
                  <c:v>6.4203900000000003</c:v>
                </c:pt>
                <c:pt idx="16">
                  <c:v>6.2943799999999994</c:v>
                </c:pt>
                <c:pt idx="17">
                  <c:v>6.0785099999999996</c:v>
                </c:pt>
                <c:pt idx="18">
                  <c:v>6.0337100000000001</c:v>
                </c:pt>
                <c:pt idx="19">
                  <c:v>5.3632600000000004</c:v>
                </c:pt>
              </c:numCache>
            </c:numRef>
          </c:xVal>
          <c:yVal>
            <c:numRef>
              <c:f>Sheet1!$D$2:$D$21</c:f>
              <c:numCache>
                <c:formatCode>0.00</c:formatCode>
                <c:ptCount val="20"/>
                <c:pt idx="0">
                  <c:v>9.452429045224596</c:v>
                </c:pt>
                <c:pt idx="1">
                  <c:v>10.948244339899814</c:v>
                </c:pt>
                <c:pt idx="2">
                  <c:v>11.690808046666671</c:v>
                </c:pt>
                <c:pt idx="3">
                  <c:v>4.5419140954955424</c:v>
                </c:pt>
                <c:pt idx="4">
                  <c:v>10.305006085515831</c:v>
                </c:pt>
                <c:pt idx="5">
                  <c:v>5.8629061324555156</c:v>
                </c:pt>
                <c:pt idx="6">
                  <c:v>4.0924021478614234</c:v>
                </c:pt>
                <c:pt idx="7">
                  <c:v>4.2058436488416424</c:v>
                </c:pt>
                <c:pt idx="8">
                  <c:v>7.2945298932272378</c:v>
                </c:pt>
                <c:pt idx="9">
                  <c:v>5.3356821108429129</c:v>
                </c:pt>
                <c:pt idx="10">
                  <c:v>8.0151354756931674</c:v>
                </c:pt>
                <c:pt idx="11">
                  <c:v>4.4629569845387431</c:v>
                </c:pt>
                <c:pt idx="12">
                  <c:v>5.5260077949935189</c:v>
                </c:pt>
                <c:pt idx="13">
                  <c:v>5.5055045784251186</c:v>
                </c:pt>
                <c:pt idx="14">
                  <c:v>3.1669088387611666</c:v>
                </c:pt>
                <c:pt idx="15">
                  <c:v>4.4133570579784669</c:v>
                </c:pt>
                <c:pt idx="16">
                  <c:v>4.1603596478553051</c:v>
                </c:pt>
                <c:pt idx="17">
                  <c:v>4.0843219608782384</c:v>
                </c:pt>
                <c:pt idx="18">
                  <c:v>3.5317892280754442</c:v>
                </c:pt>
                <c:pt idx="19">
                  <c:v>3.3564521741993611</c:v>
                </c:pt>
              </c:numCache>
            </c:numRef>
          </c:yVal>
          <c:smooth val="0"/>
          <c:extLst xmlns:c16r2="http://schemas.microsoft.com/office/drawing/2015/06/chart">
            <c:ext xmlns:c16="http://schemas.microsoft.com/office/drawing/2014/chart" uri="{C3380CC4-5D6E-409C-BE32-E72D297353CC}">
              <c16:uniqueId val="{00000001-5721-4FA3-A08B-E4625B88BC98}"/>
            </c:ext>
          </c:extLst>
        </c:ser>
        <c:ser>
          <c:idx val="2"/>
          <c:order val="2"/>
          <c:tx>
            <c:v>Eastern Great Lakes Region</c:v>
          </c:tx>
          <c:spPr>
            <a:ln w="28575">
              <a:noFill/>
            </a:ln>
          </c:spPr>
          <c:marker>
            <c:symbol val="circle"/>
            <c:size val="8"/>
            <c:spPr>
              <a:solidFill>
                <a:srgbClr val="FF0000"/>
              </a:solidFill>
              <a:ln>
                <a:solidFill>
                  <a:schemeClr val="bg1"/>
                </a:solidFill>
              </a:ln>
            </c:spPr>
          </c:marker>
          <c:xVal>
            <c:numRef>
              <c:f>Sheet1!$C$22:$C$33</c:f>
              <c:numCache>
                <c:formatCode>0.00</c:formatCode>
                <c:ptCount val="12"/>
                <c:pt idx="0">
                  <c:v>9.5573100000000029</c:v>
                </c:pt>
                <c:pt idx="1">
                  <c:v>8.5862899999999982</c:v>
                </c:pt>
                <c:pt idx="2">
                  <c:v>8.0782500000000006</c:v>
                </c:pt>
                <c:pt idx="3">
                  <c:v>8.0507599999999986</c:v>
                </c:pt>
                <c:pt idx="4">
                  <c:v>8.0282300000000006</c:v>
                </c:pt>
                <c:pt idx="5">
                  <c:v>7.8557799999999975</c:v>
                </c:pt>
                <c:pt idx="6">
                  <c:v>7.6770199999999997</c:v>
                </c:pt>
                <c:pt idx="7">
                  <c:v>7.5509299999999993</c:v>
                </c:pt>
                <c:pt idx="8">
                  <c:v>6.7319499999999994</c:v>
                </c:pt>
                <c:pt idx="9">
                  <c:v>6.6794300000000018</c:v>
                </c:pt>
                <c:pt idx="10">
                  <c:v>6.3488700000000007</c:v>
                </c:pt>
                <c:pt idx="11">
                  <c:v>4.612099999999999</c:v>
                </c:pt>
              </c:numCache>
            </c:numRef>
          </c:xVal>
          <c:yVal>
            <c:numRef>
              <c:f>Sheet1!$D$22:$D$33</c:f>
              <c:numCache>
                <c:formatCode>0.00</c:formatCode>
                <c:ptCount val="12"/>
                <c:pt idx="0">
                  <c:v>13.022928411707163</c:v>
                </c:pt>
                <c:pt idx="1">
                  <c:v>7.5270146429319551</c:v>
                </c:pt>
                <c:pt idx="2">
                  <c:v>8.1530914625403312</c:v>
                </c:pt>
                <c:pt idx="3">
                  <c:v>9.1681721548313764</c:v>
                </c:pt>
                <c:pt idx="4">
                  <c:v>11.237451390220048</c:v>
                </c:pt>
                <c:pt idx="5">
                  <c:v>9.3985393701255209</c:v>
                </c:pt>
                <c:pt idx="6">
                  <c:v>6.0140410652127754</c:v>
                </c:pt>
                <c:pt idx="7">
                  <c:v>10.100860095861741</c:v>
                </c:pt>
                <c:pt idx="8">
                  <c:v>7.4159523814781423</c:v>
                </c:pt>
                <c:pt idx="9">
                  <c:v>8.7982381272428842</c:v>
                </c:pt>
                <c:pt idx="10">
                  <c:v>8.7791337446092026</c:v>
                </c:pt>
                <c:pt idx="11">
                  <c:v>4.8578294346902053</c:v>
                </c:pt>
              </c:numCache>
            </c:numRef>
          </c:yVal>
          <c:smooth val="0"/>
          <c:extLst xmlns:c16r2="http://schemas.microsoft.com/office/drawing/2015/06/chart">
            <c:ext xmlns:c16="http://schemas.microsoft.com/office/drawing/2014/chart" uri="{C3380CC4-5D6E-409C-BE32-E72D297353CC}">
              <c16:uniqueId val="{00000002-5721-4FA3-A08B-E4625B88BC98}"/>
            </c:ext>
          </c:extLst>
        </c:ser>
        <c:ser>
          <c:idx val="3"/>
          <c:order val="3"/>
          <c:tx>
            <c:v>Gulf of Mexico Region</c:v>
          </c:tx>
          <c:spPr>
            <a:ln w="28575">
              <a:noFill/>
            </a:ln>
          </c:spPr>
          <c:marker>
            <c:symbol val="diamond"/>
            <c:size val="9"/>
            <c:spPr>
              <a:solidFill>
                <a:srgbClr val="00B0F0"/>
              </a:solidFill>
              <a:ln>
                <a:solidFill>
                  <a:schemeClr val="bg1"/>
                </a:solidFill>
              </a:ln>
            </c:spPr>
          </c:marker>
          <c:xVal>
            <c:numRef>
              <c:f>Sheet1!$C$34:$C$50</c:f>
              <c:numCache>
                <c:formatCode>0.00</c:formatCode>
                <c:ptCount val="17"/>
                <c:pt idx="0">
                  <c:v>18.46</c:v>
                </c:pt>
                <c:pt idx="1">
                  <c:v>14.065640000000002</c:v>
                </c:pt>
                <c:pt idx="2">
                  <c:v>18.565370000000001</c:v>
                </c:pt>
                <c:pt idx="3">
                  <c:v>14.284409999999999</c:v>
                </c:pt>
                <c:pt idx="4">
                  <c:v>21.436490000000003</c:v>
                </c:pt>
                <c:pt idx="5">
                  <c:v>17.669940000000004</c:v>
                </c:pt>
                <c:pt idx="6">
                  <c:v>15.825919999999998</c:v>
                </c:pt>
                <c:pt idx="7">
                  <c:v>11.483360000000003</c:v>
                </c:pt>
                <c:pt idx="8">
                  <c:v>16.150120000000001</c:v>
                </c:pt>
                <c:pt idx="9">
                  <c:v>12.750889999999997</c:v>
                </c:pt>
                <c:pt idx="10">
                  <c:v>12.311369999999998</c:v>
                </c:pt>
                <c:pt idx="11">
                  <c:v>10.13165</c:v>
                </c:pt>
                <c:pt idx="12">
                  <c:v>8.3669100000000025</c:v>
                </c:pt>
                <c:pt idx="13">
                  <c:v>11.739790000000001</c:v>
                </c:pt>
                <c:pt idx="14">
                  <c:v>16.170000000000002</c:v>
                </c:pt>
                <c:pt idx="15">
                  <c:v>7.653039999999999</c:v>
                </c:pt>
                <c:pt idx="16">
                  <c:v>4.8515200000000007</c:v>
                </c:pt>
              </c:numCache>
            </c:numRef>
          </c:xVal>
          <c:yVal>
            <c:numRef>
              <c:f>Sheet1!$D$34:$D$50</c:f>
              <c:numCache>
                <c:formatCode>0.00</c:formatCode>
                <c:ptCount val="17"/>
                <c:pt idx="0">
                  <c:v>6.2217008294663794</c:v>
                </c:pt>
                <c:pt idx="1">
                  <c:v>9.864224039260014</c:v>
                </c:pt>
                <c:pt idx="2">
                  <c:v>7.2227199365110746</c:v>
                </c:pt>
                <c:pt idx="3">
                  <c:v>3.0658262948471542</c:v>
                </c:pt>
                <c:pt idx="4">
                  <c:v>5.7634537892097857</c:v>
                </c:pt>
                <c:pt idx="5">
                  <c:v>6.1603138125954713</c:v>
                </c:pt>
                <c:pt idx="6">
                  <c:v>3.3411728450522533</c:v>
                </c:pt>
                <c:pt idx="7">
                  <c:v>3.3894696482475735</c:v>
                </c:pt>
                <c:pt idx="8">
                  <c:v>7.0230445436330191</c:v>
                </c:pt>
                <c:pt idx="9">
                  <c:v>7.5843258873406798</c:v>
                </c:pt>
                <c:pt idx="10">
                  <c:v>4.9821531925211193</c:v>
                </c:pt>
                <c:pt idx="11">
                  <c:v>5.8029200234544476</c:v>
                </c:pt>
                <c:pt idx="12">
                  <c:v>5.2304378092188966</c:v>
                </c:pt>
                <c:pt idx="13">
                  <c:v>6.390370694291108</c:v>
                </c:pt>
                <c:pt idx="14">
                  <c:v>7.5824965085481395</c:v>
                </c:pt>
                <c:pt idx="15">
                  <c:v>4.721186641505847</c:v>
                </c:pt>
                <c:pt idx="16">
                  <c:v>1.9342524354922368</c:v>
                </c:pt>
              </c:numCache>
            </c:numRef>
          </c:yVal>
          <c:smooth val="0"/>
          <c:extLst xmlns:c16r2="http://schemas.microsoft.com/office/drawing/2015/06/chart">
            <c:ext xmlns:c16="http://schemas.microsoft.com/office/drawing/2014/chart" uri="{C3380CC4-5D6E-409C-BE32-E72D297353CC}">
              <c16:uniqueId val="{00000003-5721-4FA3-A08B-E4625B88BC98}"/>
            </c:ext>
          </c:extLst>
        </c:ser>
        <c:ser>
          <c:idx val="4"/>
          <c:order val="4"/>
          <c:tx>
            <c:v>MDN Sites in Other Regions</c:v>
          </c:tx>
          <c:spPr>
            <a:ln w="28575">
              <a:noFill/>
            </a:ln>
          </c:spPr>
          <c:marker>
            <c:symbol val="triangle"/>
            <c:size val="8"/>
            <c:spPr>
              <a:solidFill>
                <a:srgbClr val="FFFF00"/>
              </a:solidFill>
              <a:ln>
                <a:solidFill>
                  <a:schemeClr val="bg1"/>
                </a:solidFill>
              </a:ln>
            </c:spPr>
          </c:marker>
          <c:xVal>
            <c:numRef>
              <c:f>Sheet1!$C$51:$C$87</c:f>
              <c:numCache>
                <c:formatCode>General</c:formatCode>
                <c:ptCount val="37"/>
                <c:pt idx="0">
                  <c:v>3.54</c:v>
                </c:pt>
                <c:pt idx="1">
                  <c:v>3.67</c:v>
                </c:pt>
                <c:pt idx="2">
                  <c:v>6.44</c:v>
                </c:pt>
                <c:pt idx="3">
                  <c:v>7.02</c:v>
                </c:pt>
                <c:pt idx="4">
                  <c:v>5.43</c:v>
                </c:pt>
                <c:pt idx="5">
                  <c:v>10.7</c:v>
                </c:pt>
                <c:pt idx="6">
                  <c:v>6.34</c:v>
                </c:pt>
                <c:pt idx="7">
                  <c:v>5.81</c:v>
                </c:pt>
                <c:pt idx="8">
                  <c:v>11.84</c:v>
                </c:pt>
                <c:pt idx="9">
                  <c:v>7.06</c:v>
                </c:pt>
                <c:pt idx="10">
                  <c:v>6.27</c:v>
                </c:pt>
                <c:pt idx="11">
                  <c:v>7.94</c:v>
                </c:pt>
                <c:pt idx="12">
                  <c:v>7.95</c:v>
                </c:pt>
                <c:pt idx="13">
                  <c:v>13.33</c:v>
                </c:pt>
                <c:pt idx="14">
                  <c:v>3.93</c:v>
                </c:pt>
                <c:pt idx="15">
                  <c:v>9.39</c:v>
                </c:pt>
                <c:pt idx="16">
                  <c:v>11.08</c:v>
                </c:pt>
                <c:pt idx="17">
                  <c:v>3.62</c:v>
                </c:pt>
                <c:pt idx="18">
                  <c:v>3.25</c:v>
                </c:pt>
                <c:pt idx="19">
                  <c:v>2.4</c:v>
                </c:pt>
                <c:pt idx="20">
                  <c:v>6.34</c:v>
                </c:pt>
                <c:pt idx="21">
                  <c:v>2.62</c:v>
                </c:pt>
                <c:pt idx="22">
                  <c:v>4.0199999999999996</c:v>
                </c:pt>
                <c:pt idx="23">
                  <c:v>14.51</c:v>
                </c:pt>
                <c:pt idx="24">
                  <c:v>4.83</c:v>
                </c:pt>
                <c:pt idx="25">
                  <c:v>8.61</c:v>
                </c:pt>
                <c:pt idx="26">
                  <c:v>4.29</c:v>
                </c:pt>
                <c:pt idx="27">
                  <c:v>9.83</c:v>
                </c:pt>
                <c:pt idx="28">
                  <c:v>11.77</c:v>
                </c:pt>
                <c:pt idx="29">
                  <c:v>3.24</c:v>
                </c:pt>
                <c:pt idx="30">
                  <c:v>14.17</c:v>
                </c:pt>
                <c:pt idx="31">
                  <c:v>8.81</c:v>
                </c:pt>
                <c:pt idx="32">
                  <c:v>7.07</c:v>
                </c:pt>
                <c:pt idx="33">
                  <c:v>8.15</c:v>
                </c:pt>
                <c:pt idx="34">
                  <c:v>6.43</c:v>
                </c:pt>
                <c:pt idx="35">
                  <c:v>6.47</c:v>
                </c:pt>
                <c:pt idx="36">
                  <c:v>4.49</c:v>
                </c:pt>
              </c:numCache>
            </c:numRef>
          </c:xVal>
          <c:yVal>
            <c:numRef>
              <c:f>Sheet1!$D$51:$D$87</c:f>
              <c:numCache>
                <c:formatCode>General</c:formatCode>
                <c:ptCount val="37"/>
                <c:pt idx="0">
                  <c:v>1.7828359977246628</c:v>
                </c:pt>
                <c:pt idx="1">
                  <c:v>2.5282621038966999</c:v>
                </c:pt>
                <c:pt idx="2">
                  <c:v>5.1852976419186065</c:v>
                </c:pt>
                <c:pt idx="3">
                  <c:v>6.1461600004533796</c:v>
                </c:pt>
                <c:pt idx="4">
                  <c:v>1.7416839815441725</c:v>
                </c:pt>
                <c:pt idx="5">
                  <c:v>9.6888042702593165</c:v>
                </c:pt>
                <c:pt idx="6">
                  <c:v>9.0567481739620348</c:v>
                </c:pt>
                <c:pt idx="7">
                  <c:v>6.9081667938425948</c:v>
                </c:pt>
                <c:pt idx="8">
                  <c:v>6.5189491789487155</c:v>
                </c:pt>
                <c:pt idx="9">
                  <c:v>9.4993285091344486</c:v>
                </c:pt>
                <c:pt idx="10">
                  <c:v>5.9232487862287346</c:v>
                </c:pt>
                <c:pt idx="11">
                  <c:v>9.8849348552518013</c:v>
                </c:pt>
                <c:pt idx="12">
                  <c:v>12.249657437174802</c:v>
                </c:pt>
                <c:pt idx="13">
                  <c:v>8.0351194731034248</c:v>
                </c:pt>
                <c:pt idx="14">
                  <c:v>4.8954648460199994</c:v>
                </c:pt>
                <c:pt idx="15">
                  <c:v>6.387067679447922</c:v>
                </c:pt>
                <c:pt idx="16">
                  <c:v>10.699905527991163</c:v>
                </c:pt>
                <c:pt idx="17">
                  <c:v>1.621417344258544</c:v>
                </c:pt>
                <c:pt idx="18">
                  <c:v>6.0477731733802713</c:v>
                </c:pt>
                <c:pt idx="19">
                  <c:v>0.5232292693253684</c:v>
                </c:pt>
                <c:pt idx="20">
                  <c:v>4.4746178583432057</c:v>
                </c:pt>
                <c:pt idx="21">
                  <c:v>1.7201022152564902</c:v>
                </c:pt>
                <c:pt idx="22">
                  <c:v>1.9223794569864081</c:v>
                </c:pt>
                <c:pt idx="23">
                  <c:v>4.5075587852298646</c:v>
                </c:pt>
                <c:pt idx="24">
                  <c:v>5.2473610944968039</c:v>
                </c:pt>
                <c:pt idx="25">
                  <c:v>12.680738053924697</c:v>
                </c:pt>
                <c:pt idx="26">
                  <c:v>4.7997376598410222</c:v>
                </c:pt>
                <c:pt idx="27">
                  <c:v>5.6880557285724933</c:v>
                </c:pt>
                <c:pt idx="28">
                  <c:v>5.8369570017052421</c:v>
                </c:pt>
                <c:pt idx="29">
                  <c:v>1.1512216687854475</c:v>
                </c:pt>
                <c:pt idx="30">
                  <c:v>6.7357679179861423</c:v>
                </c:pt>
                <c:pt idx="31">
                  <c:v>7.7212320695464456</c:v>
                </c:pt>
                <c:pt idx="32">
                  <c:v>9.3516608004051154</c:v>
                </c:pt>
                <c:pt idx="33">
                  <c:v>7.3342910546716809</c:v>
                </c:pt>
                <c:pt idx="34">
                  <c:v>8.9148410273531145</c:v>
                </c:pt>
                <c:pt idx="35">
                  <c:v>4.2894160128360888</c:v>
                </c:pt>
                <c:pt idx="36">
                  <c:v>2.1027819291994603</c:v>
                </c:pt>
              </c:numCache>
            </c:numRef>
          </c:yVal>
          <c:smooth val="0"/>
          <c:extLst xmlns:c16r2="http://schemas.microsoft.com/office/drawing/2015/06/chart">
            <c:ext xmlns:c16="http://schemas.microsoft.com/office/drawing/2014/chart" uri="{C3380CC4-5D6E-409C-BE32-E72D297353CC}">
              <c16:uniqueId val="{00000004-5721-4FA3-A08B-E4625B88BC98}"/>
            </c:ext>
          </c:extLst>
        </c:ser>
        <c:dLbls>
          <c:showLegendKey val="0"/>
          <c:showVal val="0"/>
          <c:showCatName val="0"/>
          <c:showSerName val="0"/>
          <c:showPercent val="0"/>
          <c:showBubbleSize val="0"/>
        </c:dLbls>
        <c:axId val="200344704"/>
        <c:axId val="200347008"/>
      </c:scatterChart>
      <c:valAx>
        <c:axId val="200344704"/>
        <c:scaling>
          <c:orientation val="minMax"/>
          <c:max val="25"/>
          <c:min val="0"/>
        </c:scaling>
        <c:delete val="0"/>
        <c:axPos val="b"/>
        <c:title>
          <c:tx>
            <c:rich>
              <a:bodyPr/>
              <a:lstStyle/>
              <a:p>
                <a:pPr>
                  <a:defRPr b="0"/>
                </a:pPr>
                <a:r>
                  <a:rPr lang="en-US" b="0" dirty="0"/>
                  <a:t>Measured  </a:t>
                </a:r>
                <a:r>
                  <a:rPr lang="en-US" b="0" baseline="0" dirty="0"/>
                  <a:t>(</a:t>
                </a:r>
                <a:r>
                  <a:rPr lang="en-US" b="0" baseline="0" dirty="0">
                    <a:latin typeface="Calibri"/>
                  </a:rPr>
                  <a:t>µ</a:t>
                </a:r>
                <a:r>
                  <a:rPr lang="en-US" b="0" baseline="0" dirty="0"/>
                  <a:t>g/m</a:t>
                </a:r>
                <a:r>
                  <a:rPr lang="en-US" b="0" baseline="30000" dirty="0"/>
                  <a:t>2</a:t>
                </a:r>
                <a:r>
                  <a:rPr lang="en-US" b="0" baseline="0" dirty="0"/>
                  <a:t>-yr)</a:t>
                </a:r>
                <a:endParaRPr lang="en-US" b="0" dirty="0"/>
              </a:p>
            </c:rich>
          </c:tx>
          <c:layout>
            <c:manualLayout>
              <c:xMode val="edge"/>
              <c:yMode val="edge"/>
              <c:x val="0.30158679518508463"/>
              <c:y val="0.90533558305211848"/>
            </c:manualLayout>
          </c:layout>
          <c:overlay val="0"/>
        </c:title>
        <c:numFmt formatCode="0" sourceLinked="0"/>
        <c:majorTickMark val="out"/>
        <c:minorTickMark val="none"/>
        <c:tickLblPos val="nextTo"/>
        <c:spPr>
          <a:ln w="25400">
            <a:solidFill>
              <a:schemeClr val="bg1"/>
            </a:solidFill>
          </a:ln>
        </c:spPr>
        <c:crossAx val="200347008"/>
        <c:crosses val="autoZero"/>
        <c:crossBetween val="midCat"/>
        <c:majorUnit val="5"/>
      </c:valAx>
      <c:valAx>
        <c:axId val="200347008"/>
        <c:scaling>
          <c:orientation val="minMax"/>
          <c:max val="25"/>
          <c:min val="0"/>
        </c:scaling>
        <c:delete val="0"/>
        <c:axPos val="l"/>
        <c:majorGridlines/>
        <c:title>
          <c:tx>
            <c:rich>
              <a:bodyPr rot="-5400000" vert="horz"/>
              <a:lstStyle/>
              <a:p>
                <a:pPr>
                  <a:defRPr b="0"/>
                </a:pPr>
                <a:r>
                  <a:rPr lang="en-US" b="0" dirty="0"/>
                  <a:t>Modeled (</a:t>
                </a:r>
                <a:r>
                  <a:rPr lang="en-US" b="0" dirty="0">
                    <a:latin typeface="Calibri"/>
                  </a:rPr>
                  <a:t>µg/m</a:t>
                </a:r>
                <a:r>
                  <a:rPr lang="en-US" b="0" baseline="30000" dirty="0">
                    <a:latin typeface="Calibri"/>
                  </a:rPr>
                  <a:t>2</a:t>
                </a:r>
                <a:r>
                  <a:rPr lang="en-US" b="0" dirty="0">
                    <a:latin typeface="Calibri"/>
                  </a:rPr>
                  <a:t>-yr)</a:t>
                </a:r>
                <a:endParaRPr lang="en-US" b="0" dirty="0"/>
              </a:p>
            </c:rich>
          </c:tx>
          <c:layout>
            <c:manualLayout>
              <c:xMode val="edge"/>
              <c:yMode val="edge"/>
              <c:x val="2.4265770657978098E-2"/>
              <c:y val="0.32482174103237094"/>
            </c:manualLayout>
          </c:layout>
          <c:overlay val="0"/>
        </c:title>
        <c:numFmt formatCode="0" sourceLinked="0"/>
        <c:majorTickMark val="out"/>
        <c:minorTickMark val="none"/>
        <c:tickLblPos val="nextTo"/>
        <c:spPr>
          <a:ln w="25400">
            <a:solidFill>
              <a:schemeClr val="bg1"/>
            </a:solidFill>
          </a:ln>
        </c:spPr>
        <c:crossAx val="200344704"/>
        <c:crosses val="autoZero"/>
        <c:crossBetween val="midCat"/>
        <c:majorUnit val="5"/>
      </c:valAx>
    </c:plotArea>
    <c:legend>
      <c:legendPos val="r"/>
      <c:layout>
        <c:manualLayout>
          <c:xMode val="edge"/>
          <c:yMode val="edge"/>
          <c:x val="0.73269334328898539"/>
          <c:y val="0.22203677665291838"/>
          <c:w val="0.24862849579147439"/>
          <c:h val="0.6022856517935257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t>Modeled vs. Measured Atmospheric Mercury Concentrations </a:t>
            </a:r>
          </a:p>
          <a:p>
            <a:pPr>
              <a:defRPr sz="1862" b="0" i="0" u="none" strike="noStrike" kern="1200" spc="0" baseline="0">
                <a:solidFill>
                  <a:schemeClr val="bg1"/>
                </a:solidFill>
                <a:latin typeface="+mn-lt"/>
                <a:ea typeface="+mn-ea"/>
                <a:cs typeface="+mn-cs"/>
              </a:defRPr>
            </a:pPr>
            <a:r>
              <a:rPr lang="en-US" dirty="0"/>
              <a:t>(2005 averages for all U.S./Canadian sites with available data)</a:t>
            </a:r>
          </a:p>
        </c:rich>
      </c:tx>
      <c:layout>
        <c:manualLayout>
          <c:xMode val="edge"/>
          <c:yMode val="edge"/>
          <c:x val="0.19091368513146381"/>
          <c:y val="3.7974683544303799E-2"/>
        </c:manualLayout>
      </c:layout>
      <c:overlay val="0"/>
      <c:spPr>
        <a:noFill/>
        <a:ln>
          <a:noFill/>
        </a:ln>
        <a:effectLst/>
      </c:spPr>
    </c:title>
    <c:autoTitleDeleted val="0"/>
    <c:plotArea>
      <c:layout>
        <c:manualLayout>
          <c:layoutTarget val="inner"/>
          <c:xMode val="edge"/>
          <c:yMode val="edge"/>
          <c:x val="0.15054243219597549"/>
          <c:y val="0.17653626366324462"/>
          <c:w val="0.80463018136246478"/>
          <c:h val="0.63757880999796468"/>
        </c:manualLayout>
      </c:layout>
      <c:scatterChart>
        <c:scatterStyle val="lineMarker"/>
        <c:varyColors val="0"/>
        <c:ser>
          <c:idx val="1"/>
          <c:order val="0"/>
          <c:tx>
            <c:v>1:1 line</c:v>
          </c:tx>
          <c:spPr>
            <a:ln w="12700" cap="rnd">
              <a:solidFill>
                <a:schemeClr val="bg1"/>
              </a:solidFill>
              <a:round/>
            </a:ln>
            <a:effectLst/>
          </c:spPr>
          <c:marker>
            <c:symbol val="none"/>
          </c:marker>
          <c:xVal>
            <c:numRef>
              <c:f>Sheet1!$B$10:$C$10</c:f>
              <c:numCache>
                <c:formatCode>General</c:formatCode>
                <c:ptCount val="2"/>
                <c:pt idx="0">
                  <c:v>1E-3</c:v>
                </c:pt>
                <c:pt idx="1">
                  <c:v>3000</c:v>
                </c:pt>
              </c:numCache>
            </c:numRef>
          </c:xVal>
          <c:yVal>
            <c:numRef>
              <c:f>Sheet1!$B$10:$C$10</c:f>
              <c:numCache>
                <c:formatCode>General</c:formatCode>
                <c:ptCount val="2"/>
                <c:pt idx="0">
                  <c:v>1E-3</c:v>
                </c:pt>
                <c:pt idx="1">
                  <c:v>3000</c:v>
                </c:pt>
              </c:numCache>
            </c:numRef>
          </c:yVal>
          <c:smooth val="0"/>
          <c:extLst xmlns:c16r2="http://schemas.microsoft.com/office/drawing/2015/06/chart">
            <c:ext xmlns:c16="http://schemas.microsoft.com/office/drawing/2014/chart" uri="{C3380CC4-5D6E-409C-BE32-E72D297353CC}">
              <c16:uniqueId val="{0000003C-BFB8-4C82-BC4D-770AF03359D6}"/>
            </c:ext>
          </c:extLst>
        </c:ser>
        <c:ser>
          <c:idx val="0"/>
          <c:order val="1"/>
          <c:tx>
            <c:v>Hg(0)</c:v>
          </c:tx>
          <c:spPr>
            <a:ln w="25400" cap="rnd">
              <a:noFill/>
              <a:round/>
            </a:ln>
            <a:effectLst/>
          </c:spPr>
          <c:marker>
            <c:symbol val="circle"/>
            <c:size val="10"/>
            <c:spPr>
              <a:solidFill>
                <a:srgbClr val="75FF75"/>
              </a:solidFill>
              <a:ln w="9525">
                <a:solidFill>
                  <a:schemeClr val="bg1"/>
                </a:solidFill>
              </a:ln>
              <a:effectLst/>
            </c:spPr>
          </c:marker>
          <c:xVal>
            <c:numRef>
              <c:f>Sheet1!$B$2:$O$2</c:f>
              <c:numCache>
                <c:formatCode>General</c:formatCode>
                <c:ptCount val="14"/>
                <c:pt idx="0">
                  <c:v>1521.66</c:v>
                </c:pt>
                <c:pt idx="1">
                  <c:v>1646.66</c:v>
                </c:pt>
                <c:pt idx="2">
                  <c:v>1605.07</c:v>
                </c:pt>
                <c:pt idx="3">
                  <c:v>1600.62</c:v>
                </c:pt>
                <c:pt idx="4">
                  <c:v>1728.65</c:v>
                </c:pt>
                <c:pt idx="5">
                  <c:v>1671.57</c:v>
                </c:pt>
                <c:pt idx="6">
                  <c:v>1567.24</c:v>
                </c:pt>
                <c:pt idx="7">
                  <c:v>2437.29</c:v>
                </c:pt>
                <c:pt idx="8">
                  <c:v>2571.77</c:v>
                </c:pt>
                <c:pt idx="9">
                  <c:v>1530.23</c:v>
                </c:pt>
                <c:pt idx="10">
                  <c:v>1526.73</c:v>
                </c:pt>
                <c:pt idx="11">
                  <c:v>1675.37</c:v>
                </c:pt>
                <c:pt idx="12">
                  <c:v>2984.65</c:v>
                </c:pt>
                <c:pt idx="13">
                  <c:v>2563.58</c:v>
                </c:pt>
              </c:numCache>
            </c:numRef>
          </c:xVal>
          <c:yVal>
            <c:numRef>
              <c:f>Sheet1!$B$3:$O$3</c:f>
              <c:numCache>
                <c:formatCode>General</c:formatCode>
                <c:ptCount val="14"/>
                <c:pt idx="0">
                  <c:v>1607.78</c:v>
                </c:pt>
                <c:pt idx="1">
                  <c:v>1721.49</c:v>
                </c:pt>
                <c:pt idx="2">
                  <c:v>1647.88</c:v>
                </c:pt>
                <c:pt idx="3">
                  <c:v>1636.33</c:v>
                </c:pt>
                <c:pt idx="4">
                  <c:v>1531.7</c:v>
                </c:pt>
                <c:pt idx="5">
                  <c:v>1622.63</c:v>
                </c:pt>
                <c:pt idx="6">
                  <c:v>1652.12</c:v>
                </c:pt>
                <c:pt idx="7">
                  <c:v>1638.97</c:v>
                </c:pt>
                <c:pt idx="8">
                  <c:v>1698.66</c:v>
                </c:pt>
                <c:pt idx="9">
                  <c:v>1357.57</c:v>
                </c:pt>
                <c:pt idx="10">
                  <c:v>1677.42</c:v>
                </c:pt>
                <c:pt idx="11">
                  <c:v>1731.62</c:v>
                </c:pt>
                <c:pt idx="12">
                  <c:v>2264.67</c:v>
                </c:pt>
                <c:pt idx="13">
                  <c:v>2385.4299999999998</c:v>
                </c:pt>
              </c:numCache>
            </c:numRef>
          </c:yVal>
          <c:smooth val="0"/>
          <c:extLst xmlns:c16r2="http://schemas.microsoft.com/office/drawing/2015/06/chart">
            <c:ext xmlns:c16="http://schemas.microsoft.com/office/drawing/2014/chart" uri="{C3380CC4-5D6E-409C-BE32-E72D297353CC}">
              <c16:uniqueId val="{0000003B-BFB8-4C82-BC4D-770AF03359D6}"/>
            </c:ext>
          </c:extLst>
        </c:ser>
        <c:ser>
          <c:idx val="3"/>
          <c:order val="2"/>
          <c:tx>
            <c:v>GOM</c:v>
          </c:tx>
          <c:spPr>
            <a:ln w="25400" cap="rnd">
              <a:noFill/>
              <a:round/>
            </a:ln>
            <a:effectLst/>
          </c:spPr>
          <c:marker>
            <c:symbol val="square"/>
            <c:size val="8"/>
            <c:spPr>
              <a:solidFill>
                <a:srgbClr val="FF0000"/>
              </a:solidFill>
              <a:ln w="9525">
                <a:solidFill>
                  <a:schemeClr val="bg1"/>
                </a:solidFill>
              </a:ln>
              <a:effectLst/>
            </c:spPr>
          </c:marker>
          <c:xVal>
            <c:numRef>
              <c:f>Sheet1!$P$2:$V$2</c:f>
              <c:numCache>
                <c:formatCode>General</c:formatCode>
                <c:ptCount val="7"/>
                <c:pt idx="0">
                  <c:v>2.87</c:v>
                </c:pt>
                <c:pt idx="1">
                  <c:v>40.04</c:v>
                </c:pt>
                <c:pt idx="2">
                  <c:v>11.7</c:v>
                </c:pt>
                <c:pt idx="3">
                  <c:v>11.48</c:v>
                </c:pt>
                <c:pt idx="4">
                  <c:v>18.62</c:v>
                </c:pt>
                <c:pt idx="5">
                  <c:v>15.87</c:v>
                </c:pt>
                <c:pt idx="6">
                  <c:v>7.24</c:v>
                </c:pt>
              </c:numCache>
            </c:numRef>
          </c:xVal>
          <c:yVal>
            <c:numRef>
              <c:f>Sheet1!$P$3:$V$3</c:f>
              <c:numCache>
                <c:formatCode>General</c:formatCode>
                <c:ptCount val="7"/>
                <c:pt idx="0">
                  <c:v>45.61</c:v>
                </c:pt>
                <c:pt idx="1">
                  <c:v>98.48</c:v>
                </c:pt>
                <c:pt idx="2">
                  <c:v>25.72</c:v>
                </c:pt>
                <c:pt idx="3">
                  <c:v>46.82</c:v>
                </c:pt>
                <c:pt idx="4">
                  <c:v>56.87</c:v>
                </c:pt>
                <c:pt idx="5">
                  <c:v>22.24</c:v>
                </c:pt>
                <c:pt idx="6">
                  <c:v>20.18</c:v>
                </c:pt>
              </c:numCache>
            </c:numRef>
          </c:yVal>
          <c:smooth val="0"/>
          <c:extLst xmlns:c16r2="http://schemas.microsoft.com/office/drawing/2015/06/chart">
            <c:ext xmlns:c16="http://schemas.microsoft.com/office/drawing/2014/chart" uri="{C3380CC4-5D6E-409C-BE32-E72D297353CC}">
              <c16:uniqueId val="{00000040-BFB8-4C82-BC4D-770AF03359D6}"/>
            </c:ext>
          </c:extLst>
        </c:ser>
        <c:ser>
          <c:idx val="4"/>
          <c:order val="3"/>
          <c:tx>
            <c:v>Hg(p)</c:v>
          </c:tx>
          <c:spPr>
            <a:ln w="25400" cap="rnd">
              <a:noFill/>
              <a:round/>
            </a:ln>
            <a:effectLst/>
          </c:spPr>
          <c:marker>
            <c:symbol val="triangle"/>
            <c:size val="9"/>
            <c:spPr>
              <a:solidFill>
                <a:srgbClr val="FFC000"/>
              </a:solidFill>
              <a:ln w="9525">
                <a:solidFill>
                  <a:schemeClr val="bg1"/>
                </a:solidFill>
              </a:ln>
              <a:effectLst/>
            </c:spPr>
          </c:marker>
          <c:xVal>
            <c:numRef>
              <c:f>Sheet1!$W$2:$AA$2</c:f>
              <c:numCache>
                <c:formatCode>General</c:formatCode>
                <c:ptCount val="5"/>
                <c:pt idx="0">
                  <c:v>5.0199999999999996</c:v>
                </c:pt>
                <c:pt idx="1">
                  <c:v>5.04</c:v>
                </c:pt>
                <c:pt idx="2">
                  <c:v>6.1</c:v>
                </c:pt>
                <c:pt idx="3">
                  <c:v>9.52</c:v>
                </c:pt>
                <c:pt idx="4">
                  <c:v>13.41</c:v>
                </c:pt>
              </c:numCache>
            </c:numRef>
          </c:xVal>
          <c:yVal>
            <c:numRef>
              <c:f>Sheet1!$W$3:$AA$3</c:f>
              <c:numCache>
                <c:formatCode>General</c:formatCode>
                <c:ptCount val="5"/>
                <c:pt idx="0">
                  <c:v>10.48</c:v>
                </c:pt>
                <c:pt idx="1">
                  <c:v>12.16</c:v>
                </c:pt>
                <c:pt idx="2">
                  <c:v>12.43</c:v>
                </c:pt>
                <c:pt idx="3">
                  <c:v>19.48</c:v>
                </c:pt>
                <c:pt idx="4">
                  <c:v>18.96</c:v>
                </c:pt>
              </c:numCache>
            </c:numRef>
          </c:yVal>
          <c:smooth val="0"/>
          <c:extLst xmlns:c16r2="http://schemas.microsoft.com/office/drawing/2015/06/chart">
            <c:ext xmlns:c16="http://schemas.microsoft.com/office/drawing/2014/chart" uri="{C3380CC4-5D6E-409C-BE32-E72D297353CC}">
              <c16:uniqueId val="{00000041-BFB8-4C82-BC4D-770AF03359D6}"/>
            </c:ext>
          </c:extLst>
        </c:ser>
        <c:ser>
          <c:idx val="5"/>
          <c:order val="4"/>
          <c:tx>
            <c:v>total non-Hg(0)</c:v>
          </c:tx>
          <c:spPr>
            <a:ln w="25400" cap="rnd">
              <a:noFill/>
              <a:round/>
            </a:ln>
            <a:effectLst/>
          </c:spPr>
          <c:marker>
            <c:symbol val="diamond"/>
            <c:size val="8"/>
            <c:spPr>
              <a:solidFill>
                <a:srgbClr val="5BD4FF"/>
              </a:solidFill>
              <a:ln w="9525">
                <a:solidFill>
                  <a:schemeClr val="bg1"/>
                </a:solidFill>
              </a:ln>
              <a:effectLst/>
            </c:spPr>
          </c:marker>
          <c:xVal>
            <c:numRef>
              <c:f>Sheet1!$AB$2:$AF$2</c:f>
              <c:numCache>
                <c:formatCode>General</c:formatCode>
                <c:ptCount val="5"/>
                <c:pt idx="0">
                  <c:v>6.37</c:v>
                </c:pt>
                <c:pt idx="1">
                  <c:v>44.89</c:v>
                </c:pt>
                <c:pt idx="2">
                  <c:v>25.6</c:v>
                </c:pt>
                <c:pt idx="3">
                  <c:v>25.28</c:v>
                </c:pt>
                <c:pt idx="4">
                  <c:v>20.62</c:v>
                </c:pt>
              </c:numCache>
            </c:numRef>
          </c:xVal>
          <c:yVal>
            <c:numRef>
              <c:f>Sheet1!$AB$3:$AF$3</c:f>
              <c:numCache>
                <c:formatCode>General</c:formatCode>
                <c:ptCount val="5"/>
                <c:pt idx="0">
                  <c:v>84.46</c:v>
                </c:pt>
                <c:pt idx="1">
                  <c:v>138.82</c:v>
                </c:pt>
                <c:pt idx="2">
                  <c:v>87.11</c:v>
                </c:pt>
                <c:pt idx="3">
                  <c:v>57.23</c:v>
                </c:pt>
                <c:pt idx="4">
                  <c:v>52.27</c:v>
                </c:pt>
              </c:numCache>
            </c:numRef>
          </c:yVal>
          <c:smooth val="0"/>
          <c:extLst xmlns:c16r2="http://schemas.microsoft.com/office/drawing/2015/06/chart">
            <c:ext xmlns:c16="http://schemas.microsoft.com/office/drawing/2014/chart" uri="{C3380CC4-5D6E-409C-BE32-E72D297353CC}">
              <c16:uniqueId val="{00000042-BFB8-4C82-BC4D-770AF03359D6}"/>
            </c:ext>
          </c:extLst>
        </c:ser>
        <c:dLbls>
          <c:showLegendKey val="0"/>
          <c:showVal val="0"/>
          <c:showCatName val="0"/>
          <c:showSerName val="0"/>
          <c:showPercent val="0"/>
          <c:showBubbleSize val="0"/>
        </c:dLbls>
        <c:axId val="212697088"/>
        <c:axId val="212699392"/>
      </c:scatterChart>
      <c:valAx>
        <c:axId val="212697088"/>
        <c:scaling>
          <c:logBase val="10"/>
          <c:orientation val="minMax"/>
          <c:min val="1"/>
        </c:scaling>
        <c:delete val="0"/>
        <c:axPos val="b"/>
        <c:majorGridlines>
          <c:spPr>
            <a:ln w="3175" cap="flat" cmpd="sng" algn="ctr">
              <a:solidFill>
                <a:schemeClr val="tx1">
                  <a:lumMod val="25000"/>
                  <a:lumOff val="75000"/>
                  <a:alpha val="46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t>Measured Concentration (</a:t>
                </a:r>
                <a:r>
                  <a:rPr lang="en-US" sz="1800" dirty="0" err="1"/>
                  <a:t>pg</a:t>
                </a:r>
                <a:r>
                  <a:rPr lang="en-US" sz="1800" dirty="0"/>
                  <a:t>/m3)</a:t>
                </a:r>
              </a:p>
            </c:rich>
          </c:tx>
          <c:layout>
            <c:manualLayout>
              <c:xMode val="edge"/>
              <c:yMode val="edge"/>
              <c:x val="0.33480752405949249"/>
              <c:y val="0.89999131270563015"/>
            </c:manualLayout>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212699392"/>
        <c:crosses val="autoZero"/>
        <c:crossBetween val="midCat"/>
      </c:valAx>
      <c:valAx>
        <c:axId val="212699392"/>
        <c:scaling>
          <c:logBase val="10"/>
          <c:orientation val="minMax"/>
          <c:min val="1"/>
        </c:scaling>
        <c:delete val="0"/>
        <c:axPos val="l"/>
        <c:majorGridlines>
          <c:spPr>
            <a:ln w="3175" cap="flat" cmpd="sng" algn="ctr">
              <a:solidFill>
                <a:schemeClr val="bg1">
                  <a:lumMod val="50000"/>
                  <a:alpha val="50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t>Modeled</a:t>
                </a:r>
                <a:r>
                  <a:rPr lang="en-US" sz="1800" baseline="0" dirty="0"/>
                  <a:t> Concentration (</a:t>
                </a:r>
                <a:r>
                  <a:rPr lang="en-US" sz="1800" baseline="0" dirty="0" err="1"/>
                  <a:t>pg</a:t>
                </a:r>
                <a:r>
                  <a:rPr lang="en-US" sz="1800" baseline="0" dirty="0"/>
                  <a:t>/m3)</a:t>
                </a:r>
                <a:endParaRPr lang="en-US" sz="1800" dirty="0"/>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212697088"/>
        <c:crosses val="autoZero"/>
        <c:crossBetween val="midCat"/>
      </c:valAx>
      <c:spPr>
        <a:noFill/>
        <a:ln>
          <a:noFill/>
        </a:ln>
        <a:effectLst/>
      </c:spPr>
    </c:plotArea>
    <c:legend>
      <c:legendPos val="r"/>
      <c:layout>
        <c:manualLayout>
          <c:xMode val="edge"/>
          <c:yMode val="edge"/>
          <c:x val="0.69146406041350084"/>
          <c:y val="0.42894714110103332"/>
          <c:w val="0.23024888336326377"/>
          <c:h val="0.34153991826970997"/>
        </c:manualLayout>
      </c:layout>
      <c:overlay val="0"/>
      <c:spPr>
        <a:solidFill>
          <a:srgbClr val="091A4F"/>
        </a:solidFill>
        <a:ln w="9525">
          <a:solidFill>
            <a:schemeClr val="bg1"/>
          </a:solid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sz="1800" b="0" i="0" baseline="0" dirty="0">
                <a:effectLst/>
              </a:rPr>
              <a:t>Modeled vs. Measured Atmospheric Mercury Concentrations </a:t>
            </a:r>
            <a:endParaRPr lang="en-US" dirty="0">
              <a:effectLst/>
            </a:endParaRPr>
          </a:p>
          <a:p>
            <a:pPr>
              <a:defRPr sz="1862" b="0" i="0" u="none" strike="noStrike" kern="1200" spc="0" baseline="0">
                <a:solidFill>
                  <a:schemeClr val="bg1"/>
                </a:solidFill>
                <a:latin typeface="+mn-lt"/>
                <a:ea typeface="+mn-ea"/>
                <a:cs typeface="+mn-cs"/>
              </a:defRPr>
            </a:pPr>
            <a:r>
              <a:rPr lang="en-US" sz="1800" b="0" i="0" baseline="0" dirty="0">
                <a:effectLst/>
              </a:rPr>
              <a:t>(2005 averages for all U.S./Canadian sites with available data)</a:t>
            </a:r>
            <a:endParaRPr lang="en-US" dirty="0"/>
          </a:p>
        </c:rich>
      </c:tx>
      <c:layout>
        <c:manualLayout>
          <c:xMode val="edge"/>
          <c:yMode val="edge"/>
          <c:x val="0.21391812865497073"/>
          <c:y val="3.7974683544303799E-2"/>
        </c:manualLayout>
      </c:layout>
      <c:overlay val="0"/>
      <c:spPr>
        <a:noFill/>
        <a:ln>
          <a:noFill/>
        </a:ln>
        <a:effectLst/>
      </c:spPr>
    </c:title>
    <c:autoTitleDeleted val="0"/>
    <c:plotArea>
      <c:layout>
        <c:manualLayout>
          <c:layoutTarget val="inner"/>
          <c:xMode val="edge"/>
          <c:yMode val="edge"/>
          <c:x val="0.14908044389188194"/>
          <c:y val="0.16474334695504833"/>
          <c:w val="0.8060921167748768"/>
          <c:h val="0.63708327172131651"/>
        </c:manualLayout>
      </c:layout>
      <c:scatterChart>
        <c:scatterStyle val="lineMarker"/>
        <c:varyColors val="0"/>
        <c:ser>
          <c:idx val="1"/>
          <c:order val="0"/>
          <c:tx>
            <c:v>1:1 line</c:v>
          </c:tx>
          <c:spPr>
            <a:ln w="12700" cap="rnd">
              <a:solidFill>
                <a:schemeClr val="bg1"/>
              </a:solidFill>
              <a:round/>
            </a:ln>
            <a:effectLst/>
          </c:spPr>
          <c:marker>
            <c:symbol val="none"/>
          </c:marker>
          <c:xVal>
            <c:numRef>
              <c:f>Sheet1!$B$10:$C$10</c:f>
              <c:numCache>
                <c:formatCode>General</c:formatCode>
                <c:ptCount val="2"/>
                <c:pt idx="0">
                  <c:v>1E-3</c:v>
                </c:pt>
                <c:pt idx="1">
                  <c:v>3000</c:v>
                </c:pt>
              </c:numCache>
            </c:numRef>
          </c:xVal>
          <c:yVal>
            <c:numRef>
              <c:f>Sheet1!$B$10:$C$10</c:f>
              <c:numCache>
                <c:formatCode>General</c:formatCode>
                <c:ptCount val="2"/>
                <c:pt idx="0">
                  <c:v>1E-3</c:v>
                </c:pt>
                <c:pt idx="1">
                  <c:v>3000</c:v>
                </c:pt>
              </c:numCache>
            </c:numRef>
          </c:yVal>
          <c:smooth val="0"/>
          <c:extLst xmlns:c16r2="http://schemas.microsoft.com/office/drawing/2015/06/chart">
            <c:ext xmlns:c16="http://schemas.microsoft.com/office/drawing/2014/chart" uri="{C3380CC4-5D6E-409C-BE32-E72D297353CC}">
              <c16:uniqueId val="{0000003C-BFB8-4C82-BC4D-770AF03359D6}"/>
            </c:ext>
          </c:extLst>
        </c:ser>
        <c:ser>
          <c:idx val="0"/>
          <c:order val="1"/>
          <c:tx>
            <c:v>Hg(0)</c:v>
          </c:tx>
          <c:spPr>
            <a:ln w="25400" cap="rnd">
              <a:noFill/>
              <a:round/>
            </a:ln>
            <a:effectLst/>
          </c:spPr>
          <c:marker>
            <c:symbol val="circle"/>
            <c:size val="10"/>
            <c:spPr>
              <a:solidFill>
                <a:srgbClr val="75FF75"/>
              </a:solidFill>
              <a:ln w="9525">
                <a:solidFill>
                  <a:schemeClr val="bg1"/>
                </a:solidFill>
              </a:ln>
              <a:effectLst/>
            </c:spPr>
          </c:marker>
          <c:xVal>
            <c:numRef>
              <c:f>Sheet1!$B$2:$O$2</c:f>
              <c:numCache>
                <c:formatCode>General</c:formatCode>
                <c:ptCount val="14"/>
                <c:pt idx="0">
                  <c:v>1521.66</c:v>
                </c:pt>
                <c:pt idx="1">
                  <c:v>1646.66</c:v>
                </c:pt>
                <c:pt idx="2">
                  <c:v>1605.07</c:v>
                </c:pt>
                <c:pt idx="3">
                  <c:v>1600.62</c:v>
                </c:pt>
                <c:pt idx="4">
                  <c:v>1728.65</c:v>
                </c:pt>
                <c:pt idx="5">
                  <c:v>1671.57</c:v>
                </c:pt>
                <c:pt idx="6">
                  <c:v>1567.24</c:v>
                </c:pt>
                <c:pt idx="7">
                  <c:v>2437.29</c:v>
                </c:pt>
                <c:pt idx="8">
                  <c:v>2571.77</c:v>
                </c:pt>
                <c:pt idx="9">
                  <c:v>1530.23</c:v>
                </c:pt>
                <c:pt idx="10">
                  <c:v>1526.73</c:v>
                </c:pt>
                <c:pt idx="11">
                  <c:v>1675.37</c:v>
                </c:pt>
                <c:pt idx="12">
                  <c:v>2984.65</c:v>
                </c:pt>
                <c:pt idx="13">
                  <c:v>2563.58</c:v>
                </c:pt>
              </c:numCache>
            </c:numRef>
          </c:xVal>
          <c:yVal>
            <c:numRef>
              <c:f>Sheet1!$B$3:$O$3</c:f>
              <c:numCache>
                <c:formatCode>General</c:formatCode>
                <c:ptCount val="14"/>
                <c:pt idx="0">
                  <c:v>1607.78</c:v>
                </c:pt>
                <c:pt idx="1">
                  <c:v>1721.49</c:v>
                </c:pt>
                <c:pt idx="2">
                  <c:v>1647.88</c:v>
                </c:pt>
                <c:pt idx="3">
                  <c:v>1636.33</c:v>
                </c:pt>
                <c:pt idx="4">
                  <c:v>1531.7</c:v>
                </c:pt>
                <c:pt idx="5">
                  <c:v>1622.63</c:v>
                </c:pt>
                <c:pt idx="6">
                  <c:v>1652.12</c:v>
                </c:pt>
                <c:pt idx="7">
                  <c:v>1638.97</c:v>
                </c:pt>
                <c:pt idx="8">
                  <c:v>1698.66</c:v>
                </c:pt>
                <c:pt idx="9">
                  <c:v>1357.57</c:v>
                </c:pt>
                <c:pt idx="10">
                  <c:v>1677.42</c:v>
                </c:pt>
                <c:pt idx="11">
                  <c:v>1731.62</c:v>
                </c:pt>
                <c:pt idx="12">
                  <c:v>2264.67</c:v>
                </c:pt>
                <c:pt idx="13">
                  <c:v>2385.4299999999998</c:v>
                </c:pt>
              </c:numCache>
            </c:numRef>
          </c:yVal>
          <c:smooth val="0"/>
          <c:extLst xmlns:c16r2="http://schemas.microsoft.com/office/drawing/2015/06/chart">
            <c:ext xmlns:c16="http://schemas.microsoft.com/office/drawing/2014/chart" uri="{C3380CC4-5D6E-409C-BE32-E72D297353CC}">
              <c16:uniqueId val="{0000003B-BFB8-4C82-BC4D-770AF03359D6}"/>
            </c:ext>
          </c:extLst>
        </c:ser>
        <c:ser>
          <c:idx val="3"/>
          <c:order val="2"/>
          <c:tx>
            <c:v>GOM</c:v>
          </c:tx>
          <c:spPr>
            <a:ln w="25400" cap="rnd">
              <a:noFill/>
              <a:round/>
            </a:ln>
            <a:effectLst/>
          </c:spPr>
          <c:marker>
            <c:symbol val="square"/>
            <c:size val="8"/>
            <c:spPr>
              <a:solidFill>
                <a:srgbClr val="FF0000"/>
              </a:solidFill>
              <a:ln w="9525">
                <a:solidFill>
                  <a:schemeClr val="bg1"/>
                </a:solidFill>
              </a:ln>
              <a:effectLst/>
            </c:spPr>
          </c:marker>
          <c:xVal>
            <c:numRef>
              <c:f>Sheet1!$P$2:$V$2</c:f>
              <c:numCache>
                <c:formatCode>General</c:formatCode>
                <c:ptCount val="7"/>
                <c:pt idx="0">
                  <c:v>2.87</c:v>
                </c:pt>
                <c:pt idx="1">
                  <c:v>40.04</c:v>
                </c:pt>
                <c:pt idx="2">
                  <c:v>11.7</c:v>
                </c:pt>
                <c:pt idx="3">
                  <c:v>11.48</c:v>
                </c:pt>
                <c:pt idx="4">
                  <c:v>18.62</c:v>
                </c:pt>
                <c:pt idx="5">
                  <c:v>15.87</c:v>
                </c:pt>
                <c:pt idx="6">
                  <c:v>7.24</c:v>
                </c:pt>
              </c:numCache>
            </c:numRef>
          </c:xVal>
          <c:yVal>
            <c:numRef>
              <c:f>Sheet1!$P$3:$V$3</c:f>
              <c:numCache>
                <c:formatCode>General</c:formatCode>
                <c:ptCount val="7"/>
                <c:pt idx="0">
                  <c:v>45.61</c:v>
                </c:pt>
                <c:pt idx="1">
                  <c:v>98.48</c:v>
                </c:pt>
                <c:pt idx="2">
                  <c:v>25.72</c:v>
                </c:pt>
                <c:pt idx="3">
                  <c:v>46.82</c:v>
                </c:pt>
                <c:pt idx="4">
                  <c:v>56.87</c:v>
                </c:pt>
                <c:pt idx="5">
                  <c:v>22.24</c:v>
                </c:pt>
                <c:pt idx="6">
                  <c:v>20.18</c:v>
                </c:pt>
              </c:numCache>
            </c:numRef>
          </c:yVal>
          <c:smooth val="0"/>
          <c:extLst xmlns:c16r2="http://schemas.microsoft.com/office/drawing/2015/06/chart">
            <c:ext xmlns:c16="http://schemas.microsoft.com/office/drawing/2014/chart" uri="{C3380CC4-5D6E-409C-BE32-E72D297353CC}">
              <c16:uniqueId val="{00000040-BFB8-4C82-BC4D-770AF03359D6}"/>
            </c:ext>
          </c:extLst>
        </c:ser>
        <c:ser>
          <c:idx val="4"/>
          <c:order val="3"/>
          <c:tx>
            <c:v>Hg(p)</c:v>
          </c:tx>
          <c:spPr>
            <a:ln w="25400" cap="rnd">
              <a:noFill/>
              <a:round/>
            </a:ln>
            <a:effectLst/>
          </c:spPr>
          <c:marker>
            <c:symbol val="triangle"/>
            <c:size val="9"/>
            <c:spPr>
              <a:solidFill>
                <a:srgbClr val="FFC000"/>
              </a:solidFill>
              <a:ln w="9525">
                <a:solidFill>
                  <a:schemeClr val="bg1"/>
                </a:solidFill>
              </a:ln>
              <a:effectLst/>
            </c:spPr>
          </c:marker>
          <c:xVal>
            <c:numRef>
              <c:f>Sheet1!$W$2:$AA$2</c:f>
              <c:numCache>
                <c:formatCode>General</c:formatCode>
                <c:ptCount val="5"/>
                <c:pt idx="0">
                  <c:v>5.0199999999999996</c:v>
                </c:pt>
                <c:pt idx="1">
                  <c:v>5.04</c:v>
                </c:pt>
                <c:pt idx="2">
                  <c:v>6.1</c:v>
                </c:pt>
                <c:pt idx="3">
                  <c:v>9.52</c:v>
                </c:pt>
                <c:pt idx="4">
                  <c:v>13.41</c:v>
                </c:pt>
              </c:numCache>
            </c:numRef>
          </c:xVal>
          <c:yVal>
            <c:numRef>
              <c:f>Sheet1!$W$3:$AA$3</c:f>
              <c:numCache>
                <c:formatCode>General</c:formatCode>
                <c:ptCount val="5"/>
                <c:pt idx="0">
                  <c:v>10.48</c:v>
                </c:pt>
                <c:pt idx="1">
                  <c:v>12.16</c:v>
                </c:pt>
                <c:pt idx="2">
                  <c:v>12.43</c:v>
                </c:pt>
                <c:pt idx="3">
                  <c:v>19.48</c:v>
                </c:pt>
                <c:pt idx="4">
                  <c:v>18.96</c:v>
                </c:pt>
              </c:numCache>
            </c:numRef>
          </c:yVal>
          <c:smooth val="0"/>
          <c:extLst xmlns:c16r2="http://schemas.microsoft.com/office/drawing/2015/06/chart">
            <c:ext xmlns:c16="http://schemas.microsoft.com/office/drawing/2014/chart" uri="{C3380CC4-5D6E-409C-BE32-E72D297353CC}">
              <c16:uniqueId val="{00000041-BFB8-4C82-BC4D-770AF03359D6}"/>
            </c:ext>
          </c:extLst>
        </c:ser>
        <c:ser>
          <c:idx val="5"/>
          <c:order val="4"/>
          <c:tx>
            <c:v>total non-Hg(0)</c:v>
          </c:tx>
          <c:spPr>
            <a:ln w="25400" cap="rnd">
              <a:noFill/>
              <a:round/>
            </a:ln>
            <a:effectLst/>
          </c:spPr>
          <c:marker>
            <c:symbol val="diamond"/>
            <c:size val="8"/>
            <c:spPr>
              <a:solidFill>
                <a:srgbClr val="5BD4FF"/>
              </a:solidFill>
              <a:ln w="9525">
                <a:solidFill>
                  <a:schemeClr val="bg1"/>
                </a:solidFill>
              </a:ln>
              <a:effectLst/>
            </c:spPr>
          </c:marker>
          <c:xVal>
            <c:numRef>
              <c:f>Sheet1!$AB$2:$AF$2</c:f>
              <c:numCache>
                <c:formatCode>General</c:formatCode>
                <c:ptCount val="5"/>
                <c:pt idx="0">
                  <c:v>6.37</c:v>
                </c:pt>
                <c:pt idx="1">
                  <c:v>44.89</c:v>
                </c:pt>
                <c:pt idx="2">
                  <c:v>25.6</c:v>
                </c:pt>
                <c:pt idx="3">
                  <c:v>25.28</c:v>
                </c:pt>
                <c:pt idx="4">
                  <c:v>20.62</c:v>
                </c:pt>
              </c:numCache>
            </c:numRef>
          </c:xVal>
          <c:yVal>
            <c:numRef>
              <c:f>Sheet1!$AB$3:$AF$3</c:f>
              <c:numCache>
                <c:formatCode>General</c:formatCode>
                <c:ptCount val="5"/>
                <c:pt idx="0">
                  <c:v>84.46</c:v>
                </c:pt>
                <c:pt idx="1">
                  <c:v>138.82</c:v>
                </c:pt>
                <c:pt idx="2">
                  <c:v>87.11</c:v>
                </c:pt>
                <c:pt idx="3">
                  <c:v>57.23</c:v>
                </c:pt>
                <c:pt idx="4">
                  <c:v>52.27</c:v>
                </c:pt>
              </c:numCache>
            </c:numRef>
          </c:yVal>
          <c:smooth val="0"/>
          <c:extLst xmlns:c16r2="http://schemas.microsoft.com/office/drawing/2015/06/chart">
            <c:ext xmlns:c16="http://schemas.microsoft.com/office/drawing/2014/chart" uri="{C3380CC4-5D6E-409C-BE32-E72D297353CC}">
              <c16:uniqueId val="{00000042-BFB8-4C82-BC4D-770AF03359D6}"/>
            </c:ext>
          </c:extLst>
        </c:ser>
        <c:dLbls>
          <c:showLegendKey val="0"/>
          <c:showVal val="0"/>
          <c:showCatName val="0"/>
          <c:showSerName val="0"/>
          <c:showPercent val="0"/>
          <c:showBubbleSize val="0"/>
        </c:dLbls>
        <c:axId val="213325312"/>
        <c:axId val="213331968"/>
      </c:scatterChart>
      <c:valAx>
        <c:axId val="213325312"/>
        <c:scaling>
          <c:orientation val="minMax"/>
          <c:min val="0"/>
        </c:scaling>
        <c:delete val="0"/>
        <c:axPos val="b"/>
        <c:majorGridlines>
          <c:spPr>
            <a:ln w="3175" cap="flat" cmpd="sng" algn="ctr">
              <a:solidFill>
                <a:schemeClr val="bg1">
                  <a:lumMod val="65000"/>
                  <a:alpha val="50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t>Measured Concentration (</a:t>
                </a:r>
                <a:r>
                  <a:rPr lang="en-US" sz="1800" dirty="0" err="1"/>
                  <a:t>pg</a:t>
                </a:r>
                <a:r>
                  <a:rPr lang="en-US" sz="1800" dirty="0"/>
                  <a:t>/m3)</a:t>
                </a:r>
              </a:p>
            </c:rich>
          </c:tx>
          <c:layout>
            <c:manualLayout>
              <c:xMode val="edge"/>
              <c:yMode val="edge"/>
              <c:x val="0.37574319657411248"/>
              <c:y val="0.912155516799629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213331968"/>
        <c:crosses val="autoZero"/>
        <c:crossBetween val="midCat"/>
      </c:valAx>
      <c:valAx>
        <c:axId val="213331968"/>
        <c:scaling>
          <c:orientation val="minMax"/>
          <c:min val="0"/>
        </c:scaling>
        <c:delete val="0"/>
        <c:axPos val="l"/>
        <c:majorGridlines>
          <c:spPr>
            <a:ln w="3175" cap="flat" cmpd="sng" algn="ctr">
              <a:solidFill>
                <a:schemeClr val="bg1">
                  <a:lumMod val="65000"/>
                  <a:alpha val="50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1"/>
                    </a:solidFill>
                    <a:latin typeface="+mn-lt"/>
                    <a:ea typeface="+mn-ea"/>
                    <a:cs typeface="+mn-cs"/>
                  </a:defRPr>
                </a:pPr>
                <a:r>
                  <a:rPr lang="en-US" sz="1800" dirty="0"/>
                  <a:t>Modeled</a:t>
                </a:r>
                <a:r>
                  <a:rPr lang="en-US" sz="1800" baseline="0" dirty="0"/>
                  <a:t> Concentration (</a:t>
                </a:r>
                <a:r>
                  <a:rPr lang="en-US" sz="1800" baseline="0" dirty="0" err="1"/>
                  <a:t>pg</a:t>
                </a:r>
                <a:r>
                  <a:rPr lang="en-US" sz="1800" baseline="0" dirty="0"/>
                  <a:t>/m3)</a:t>
                </a:r>
                <a:endParaRPr lang="en-US" sz="1800" dirty="0"/>
              </a:p>
            </c:rich>
          </c:tx>
          <c:layout>
            <c:manualLayout>
              <c:xMode val="edge"/>
              <c:yMode val="edge"/>
              <c:x val="1.212725054105079E-2"/>
              <c:y val="0.2027133547127031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213325312"/>
        <c:crosses val="autoZero"/>
        <c:crossBetween val="midCat"/>
      </c:valAx>
      <c:spPr>
        <a:noFill/>
        <a:ln>
          <a:noFill/>
        </a:ln>
        <a:effectLst/>
      </c:spPr>
    </c:plotArea>
    <c:legend>
      <c:legendPos val="r"/>
      <c:layout>
        <c:manualLayout>
          <c:xMode val="edge"/>
          <c:yMode val="edge"/>
          <c:x val="0.17538218906847169"/>
          <c:y val="0.19158564686456447"/>
          <c:w val="0.19223718745683105"/>
          <c:h val="0.36543011348933496"/>
        </c:manualLayout>
      </c:layout>
      <c:overlay val="0"/>
      <c:spPr>
        <a:solidFill>
          <a:srgbClr val="091A4F"/>
        </a:solidFill>
        <a:ln w="9525">
          <a:solidFill>
            <a:schemeClr val="bg1"/>
          </a:solid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380532174857454"/>
          <c:y val="3.6752828310254324E-2"/>
          <c:w val="0.52605156575255674"/>
          <c:h val="0.80388017015114488"/>
        </c:manualLayout>
      </c:layout>
      <c:barChart>
        <c:barDir val="col"/>
        <c:grouping val="stacked"/>
        <c:varyColors val="0"/>
        <c:ser>
          <c:idx val="5"/>
          <c:order val="0"/>
          <c:tx>
            <c:strRef>
              <c:f>Sheet1!$G$1</c:f>
              <c:strCache>
                <c:ptCount val="1"/>
                <c:pt idx="0">
                  <c:v>United States</c:v>
                </c:pt>
              </c:strCache>
            </c:strRef>
          </c:tx>
          <c:spPr>
            <a:solidFill>
              <a:srgbClr val="FF6565"/>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Sheet1!$G$2:$G$8</c:f>
              <c:numCache>
                <c:formatCode>General</c:formatCode>
                <c:ptCount val="7"/>
                <c:pt idx="0">
                  <c:v>14.4528</c:v>
                </c:pt>
                <c:pt idx="1">
                  <c:v>7.7636000000000003</c:v>
                </c:pt>
                <c:pt idx="2">
                  <c:v>5.3901000000000003</c:v>
                </c:pt>
                <c:pt idx="3">
                  <c:v>5.4459</c:v>
                </c:pt>
                <c:pt idx="4">
                  <c:v>2.2351000000000001</c:v>
                </c:pt>
                <c:pt idx="6">
                  <c:v>5.4619302666141856</c:v>
                </c:pt>
              </c:numCache>
            </c:numRef>
          </c:val>
          <c:extLst xmlns:c16r2="http://schemas.microsoft.com/office/drawing/2015/06/chart">
            <c:ext xmlns:c16="http://schemas.microsoft.com/office/drawing/2014/chart" uri="{C3380CC4-5D6E-409C-BE32-E72D297353CC}">
              <c16:uniqueId val="{00000000-6AB8-479A-B8B2-88CD57B31D11}"/>
            </c:ext>
          </c:extLst>
        </c:ser>
        <c:ser>
          <c:idx val="6"/>
          <c:order val="1"/>
          <c:tx>
            <c:strRef>
              <c:f>Sheet1!$H$1</c:f>
              <c:strCache>
                <c:ptCount val="1"/>
                <c:pt idx="0">
                  <c:v>China</c:v>
                </c:pt>
              </c:strCache>
            </c:strRef>
          </c:tx>
          <c:spPr>
            <a:solidFill>
              <a:srgbClr val="92D050"/>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Sheet1!$H$2:$H$8</c:f>
              <c:numCache>
                <c:formatCode>General</c:formatCode>
                <c:ptCount val="7"/>
                <c:pt idx="0">
                  <c:v>1.26509</c:v>
                </c:pt>
                <c:pt idx="1">
                  <c:v>1.4509300000000001</c:v>
                </c:pt>
                <c:pt idx="2">
                  <c:v>1.2215099999999999</c:v>
                </c:pt>
                <c:pt idx="3">
                  <c:v>1.1139300000000001</c:v>
                </c:pt>
                <c:pt idx="4">
                  <c:v>1.4423300000000001</c:v>
                </c:pt>
                <c:pt idx="6">
                  <c:v>1.2924149887136809</c:v>
                </c:pt>
              </c:numCache>
            </c:numRef>
          </c:val>
          <c:extLst xmlns:c16r2="http://schemas.microsoft.com/office/drawing/2015/06/chart">
            <c:ext xmlns:c16="http://schemas.microsoft.com/office/drawing/2014/chart" uri="{C3380CC4-5D6E-409C-BE32-E72D297353CC}">
              <c16:uniqueId val="{00000001-6AB8-479A-B8B2-88CD57B31D11}"/>
            </c:ext>
          </c:extLst>
        </c:ser>
        <c:ser>
          <c:idx val="7"/>
          <c:order val="2"/>
          <c:tx>
            <c:strRef>
              <c:f>Sheet1!$I$1</c:f>
              <c:strCache>
                <c:ptCount val="1"/>
                <c:pt idx="0">
                  <c:v>Canada</c:v>
                </c:pt>
              </c:strCache>
            </c:strRef>
          </c:tx>
          <c:spPr>
            <a:solidFill>
              <a:srgbClr val="FFFF00"/>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Sheet1!$I$2:$I$8</c:f>
              <c:numCache>
                <c:formatCode>General</c:formatCode>
                <c:ptCount val="7"/>
                <c:pt idx="0">
                  <c:v>1.3082299999999998</c:v>
                </c:pt>
                <c:pt idx="1">
                  <c:v>0.89617999999999998</c:v>
                </c:pt>
                <c:pt idx="2">
                  <c:v>0.54415000000000002</c:v>
                </c:pt>
                <c:pt idx="3">
                  <c:v>0.10323</c:v>
                </c:pt>
                <c:pt idx="4">
                  <c:v>0.20619000000000001</c:v>
                </c:pt>
                <c:pt idx="6">
                  <c:v>0.43316233996320896</c:v>
                </c:pt>
              </c:numCache>
            </c:numRef>
          </c:val>
          <c:extLst xmlns:c16r2="http://schemas.microsoft.com/office/drawing/2015/06/chart">
            <c:ext xmlns:c16="http://schemas.microsoft.com/office/drawing/2014/chart" uri="{C3380CC4-5D6E-409C-BE32-E72D297353CC}">
              <c16:uniqueId val="{00000002-6AB8-479A-B8B2-88CD57B31D11}"/>
            </c:ext>
          </c:extLst>
        </c:ser>
        <c:ser>
          <c:idx val="8"/>
          <c:order val="3"/>
          <c:tx>
            <c:strRef>
              <c:f>Sheet1!$J$1</c:f>
              <c:strCache>
                <c:ptCount val="1"/>
                <c:pt idx="0">
                  <c:v>Other Countries</c:v>
                </c:pt>
              </c:strCache>
            </c:strRef>
          </c:tx>
          <c:spPr>
            <a:solidFill>
              <a:schemeClr val="bg1">
                <a:lumMod val="50000"/>
              </a:schemeClr>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Sheet1!$J$2:$J$8</c:f>
              <c:numCache>
                <c:formatCode>General</c:formatCode>
                <c:ptCount val="7"/>
                <c:pt idx="0">
                  <c:v>1.348147</c:v>
                </c:pt>
                <c:pt idx="1">
                  <c:v>1.5143125</c:v>
                </c:pt>
                <c:pt idx="2">
                  <c:v>1.2681866000000002</c:v>
                </c:pt>
                <c:pt idx="3">
                  <c:v>1.1640959</c:v>
                </c:pt>
                <c:pt idx="4">
                  <c:v>1.4552594999999999</c:v>
                </c:pt>
                <c:pt idx="6">
                  <c:v>1.3336423158241422</c:v>
                </c:pt>
              </c:numCache>
            </c:numRef>
          </c:val>
          <c:extLst xmlns:c16r2="http://schemas.microsoft.com/office/drawing/2015/06/chart">
            <c:ext xmlns:c16="http://schemas.microsoft.com/office/drawing/2014/chart" uri="{C3380CC4-5D6E-409C-BE32-E72D297353CC}">
              <c16:uniqueId val="{00000003-6AB8-479A-B8B2-88CD57B31D11}"/>
            </c:ext>
          </c:extLst>
        </c:ser>
        <c:ser>
          <c:idx val="0"/>
          <c:order val="4"/>
          <c:tx>
            <c:strRef>
              <c:f>Sheet1!$B$1</c:f>
              <c:strCache>
                <c:ptCount val="1"/>
                <c:pt idx="0">
                  <c:v>Ocean</c:v>
                </c:pt>
              </c:strCache>
            </c:strRef>
          </c:tx>
          <c:spPr>
            <a:solidFill>
              <a:srgbClr val="00B0F0"/>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Sheet1!$B$2:$B$8</c:f>
              <c:numCache>
                <c:formatCode>General</c:formatCode>
                <c:ptCount val="7"/>
                <c:pt idx="0">
                  <c:v>6.9025000000000007</c:v>
                </c:pt>
                <c:pt idx="1">
                  <c:v>7.8122000000000007</c:v>
                </c:pt>
                <c:pt idx="2">
                  <c:v>6.5615000000000006</c:v>
                </c:pt>
                <c:pt idx="3">
                  <c:v>5.9543000000000008</c:v>
                </c:pt>
                <c:pt idx="4">
                  <c:v>7.5669000000000004</c:v>
                </c:pt>
                <c:pt idx="6">
                  <c:v>6.8873597463992233</c:v>
                </c:pt>
              </c:numCache>
            </c:numRef>
          </c:val>
          <c:extLst xmlns:c16r2="http://schemas.microsoft.com/office/drawing/2015/06/chart">
            <c:ext xmlns:c16="http://schemas.microsoft.com/office/drawing/2014/chart" uri="{C3380CC4-5D6E-409C-BE32-E72D297353CC}">
              <c16:uniqueId val="{00000004-6AB8-479A-B8B2-88CD57B31D11}"/>
            </c:ext>
          </c:extLst>
        </c:ser>
        <c:ser>
          <c:idx val="1"/>
          <c:order val="5"/>
          <c:tx>
            <c:strRef>
              <c:f>Sheet1!$C$1</c:f>
              <c:strCache>
                <c:ptCount val="1"/>
                <c:pt idx="0">
                  <c:v>Land/Vegetation</c:v>
                </c:pt>
              </c:strCache>
            </c:strRef>
          </c:tx>
          <c:spPr>
            <a:solidFill>
              <a:srgbClr val="006C31"/>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Sheet1!$C$2:$C$8</c:f>
              <c:numCache>
                <c:formatCode>General</c:formatCode>
                <c:ptCount val="7"/>
                <c:pt idx="0">
                  <c:v>2.6699199999999998</c:v>
                </c:pt>
                <c:pt idx="1">
                  <c:v>2.8986999999999998</c:v>
                </c:pt>
                <c:pt idx="2">
                  <c:v>2.5313400000000001</c:v>
                </c:pt>
                <c:pt idx="3">
                  <c:v>2.2345000000000002</c:v>
                </c:pt>
                <c:pt idx="4">
                  <c:v>2.7633999999999999</c:v>
                </c:pt>
                <c:pt idx="6">
                  <c:v>2.5819813877754303</c:v>
                </c:pt>
              </c:numCache>
            </c:numRef>
          </c:val>
          <c:extLst xmlns:c16r2="http://schemas.microsoft.com/office/drawing/2015/06/chart">
            <c:ext xmlns:c16="http://schemas.microsoft.com/office/drawing/2014/chart" uri="{C3380CC4-5D6E-409C-BE32-E72D297353CC}">
              <c16:uniqueId val="{00000005-6AB8-479A-B8B2-88CD57B31D11}"/>
            </c:ext>
          </c:extLst>
        </c:ser>
        <c:ser>
          <c:idx val="2"/>
          <c:order val="6"/>
          <c:tx>
            <c:strRef>
              <c:f>Sheet1!$D$1</c:f>
              <c:strCache>
                <c:ptCount val="1"/>
                <c:pt idx="0">
                  <c:v>Prompt Re-emission</c:v>
                </c:pt>
              </c:strCache>
            </c:strRef>
          </c:tx>
          <c:spPr>
            <a:solidFill>
              <a:srgbClr val="EA08AF"/>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Sheet1!$D$2:$D$8</c:f>
              <c:numCache>
                <c:formatCode>General</c:formatCode>
                <c:ptCount val="7"/>
                <c:pt idx="0">
                  <c:v>1.1532479999999998</c:v>
                </c:pt>
                <c:pt idx="1">
                  <c:v>1.2426129999999997</c:v>
                </c:pt>
                <c:pt idx="2">
                  <c:v>1.062125</c:v>
                </c:pt>
                <c:pt idx="3">
                  <c:v>0.95430099999999995</c:v>
                </c:pt>
                <c:pt idx="4">
                  <c:v>1.1462159999999999</c:v>
                </c:pt>
                <c:pt idx="6">
                  <c:v>1.0882850982994206</c:v>
                </c:pt>
              </c:numCache>
            </c:numRef>
          </c:val>
          <c:extLst xmlns:c16r2="http://schemas.microsoft.com/office/drawing/2015/06/chart">
            <c:ext xmlns:c16="http://schemas.microsoft.com/office/drawing/2014/chart" uri="{C3380CC4-5D6E-409C-BE32-E72D297353CC}">
              <c16:uniqueId val="{00000006-6AB8-479A-B8B2-88CD57B31D11}"/>
            </c:ext>
          </c:extLst>
        </c:ser>
        <c:ser>
          <c:idx val="3"/>
          <c:order val="7"/>
          <c:tx>
            <c:strRef>
              <c:f>Sheet1!$E$1</c:f>
              <c:strCache>
                <c:ptCount val="1"/>
                <c:pt idx="0">
                  <c:v>Biomass burning</c:v>
                </c:pt>
              </c:strCache>
            </c:strRef>
          </c:tx>
          <c:spPr>
            <a:solidFill>
              <a:srgbClr val="FFC000"/>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Sheet1!$E$2:$E$8</c:f>
              <c:numCache>
                <c:formatCode>General</c:formatCode>
                <c:ptCount val="7"/>
                <c:pt idx="0">
                  <c:v>1.103</c:v>
                </c:pt>
                <c:pt idx="1">
                  <c:v>1.244</c:v>
                </c:pt>
                <c:pt idx="2">
                  <c:v>1.048</c:v>
                </c:pt>
                <c:pt idx="3">
                  <c:v>0.94950000000000001</c:v>
                </c:pt>
                <c:pt idx="4">
                  <c:v>1.2170000000000001</c:v>
                </c:pt>
                <c:pt idx="6">
                  <c:v>1.1022726067782178</c:v>
                </c:pt>
              </c:numCache>
            </c:numRef>
          </c:val>
          <c:extLst xmlns:c16r2="http://schemas.microsoft.com/office/drawing/2015/06/chart">
            <c:ext xmlns:c16="http://schemas.microsoft.com/office/drawing/2014/chart" uri="{C3380CC4-5D6E-409C-BE32-E72D297353CC}">
              <c16:uniqueId val="{00000007-6AB8-479A-B8B2-88CD57B31D11}"/>
            </c:ext>
          </c:extLst>
        </c:ser>
        <c:ser>
          <c:idx val="4"/>
          <c:order val="8"/>
          <c:tx>
            <c:strRef>
              <c:f>Sheet1!$F$1</c:f>
              <c:strCache>
                <c:ptCount val="1"/>
                <c:pt idx="0">
                  <c:v>Geogenic</c:v>
                </c:pt>
              </c:strCache>
            </c:strRef>
          </c:tx>
          <c:spPr>
            <a:solidFill>
              <a:schemeClr val="tx1">
                <a:lumMod val="75000"/>
                <a:lumOff val="25000"/>
              </a:schemeClr>
            </a:solidFill>
            <a:ln>
              <a:solidFill>
                <a:schemeClr val="bg1"/>
              </a:solidFill>
            </a:ln>
          </c:spPr>
          <c:invertIfNegative val="0"/>
          <c:cat>
            <c:strRef>
              <c:f>Sheet1!$A$2:$A$8</c:f>
              <c:strCache>
                <c:ptCount val="7"/>
                <c:pt idx="0">
                  <c:v>Erie</c:v>
                </c:pt>
                <c:pt idx="1">
                  <c:v>Ontario</c:v>
                </c:pt>
                <c:pt idx="2">
                  <c:v>Huron</c:v>
                </c:pt>
                <c:pt idx="3">
                  <c:v>Michigan</c:v>
                </c:pt>
                <c:pt idx="4">
                  <c:v>Superior</c:v>
                </c:pt>
                <c:pt idx="6">
                  <c:v>GL Average</c:v>
                </c:pt>
              </c:strCache>
            </c:strRef>
          </c:cat>
          <c:val>
            <c:numRef>
              <c:f>Sheet1!$F$2:$F$8</c:f>
              <c:numCache>
                <c:formatCode>General</c:formatCode>
                <c:ptCount val="7"/>
                <c:pt idx="0">
                  <c:v>1.4059999999999999</c:v>
                </c:pt>
                <c:pt idx="1">
                  <c:v>1.5169999999999999</c:v>
                </c:pt>
                <c:pt idx="2">
                  <c:v>1.3149999999999999</c:v>
                </c:pt>
                <c:pt idx="3">
                  <c:v>1.236</c:v>
                </c:pt>
                <c:pt idx="4">
                  <c:v>1.4810000000000001</c:v>
                </c:pt>
                <c:pt idx="6">
                  <c:v>1.3770145115554233</c:v>
                </c:pt>
              </c:numCache>
            </c:numRef>
          </c:val>
          <c:extLst xmlns:c16r2="http://schemas.microsoft.com/office/drawing/2015/06/chart">
            <c:ext xmlns:c16="http://schemas.microsoft.com/office/drawing/2014/chart" uri="{C3380CC4-5D6E-409C-BE32-E72D297353CC}">
              <c16:uniqueId val="{00000008-6AB8-479A-B8B2-88CD57B31D11}"/>
            </c:ext>
          </c:extLst>
        </c:ser>
        <c:dLbls>
          <c:showLegendKey val="0"/>
          <c:showVal val="0"/>
          <c:showCatName val="0"/>
          <c:showSerName val="0"/>
          <c:showPercent val="0"/>
          <c:showBubbleSize val="0"/>
        </c:dLbls>
        <c:gapWidth val="56"/>
        <c:overlap val="100"/>
        <c:axId val="213104128"/>
        <c:axId val="213105664"/>
      </c:barChart>
      <c:catAx>
        <c:axId val="213104128"/>
        <c:scaling>
          <c:orientation val="minMax"/>
        </c:scaling>
        <c:delete val="0"/>
        <c:axPos val="b"/>
        <c:numFmt formatCode="General" sourceLinked="0"/>
        <c:majorTickMark val="out"/>
        <c:minorTickMark val="none"/>
        <c:tickLblPos val="nextTo"/>
        <c:spPr>
          <a:ln w="25400">
            <a:solidFill>
              <a:schemeClr val="bg1"/>
            </a:solidFill>
          </a:ln>
        </c:spPr>
        <c:txPr>
          <a:bodyPr rot="-1320000"/>
          <a:lstStyle/>
          <a:p>
            <a:pPr>
              <a:defRPr sz="1600"/>
            </a:pPr>
            <a:endParaRPr lang="en-US"/>
          </a:p>
        </c:txPr>
        <c:crossAx val="213105664"/>
        <c:crosses val="autoZero"/>
        <c:auto val="1"/>
        <c:lblAlgn val="ctr"/>
        <c:lblOffset val="100"/>
        <c:noMultiLvlLbl val="0"/>
      </c:catAx>
      <c:valAx>
        <c:axId val="213105664"/>
        <c:scaling>
          <c:orientation val="minMax"/>
        </c:scaling>
        <c:delete val="0"/>
        <c:axPos val="l"/>
        <c:majorGridlines>
          <c:spPr>
            <a:ln w="3175">
              <a:solidFill>
                <a:schemeClr val="bg1"/>
              </a:solidFill>
              <a:prstDash val="dash"/>
            </a:ln>
          </c:spPr>
        </c:majorGridlines>
        <c:title>
          <c:tx>
            <c:rich>
              <a:bodyPr rot="0" vert="horz"/>
              <a:lstStyle/>
              <a:p>
                <a:pPr>
                  <a:defRPr/>
                </a:pPr>
                <a:r>
                  <a:rPr lang="en-US" sz="1800" b="0" i="0" baseline="0" dirty="0">
                    <a:effectLst/>
                  </a:rPr>
                  <a:t>Atmospheric </a:t>
                </a:r>
                <a:endParaRPr lang="en-US" dirty="0">
                  <a:effectLst/>
                </a:endParaRPr>
              </a:p>
              <a:p>
                <a:pPr>
                  <a:defRPr/>
                </a:pPr>
                <a:r>
                  <a:rPr lang="en-US" sz="1800" b="0" i="0" baseline="0" dirty="0">
                    <a:effectLst/>
                  </a:rPr>
                  <a:t>Mercury </a:t>
                </a:r>
                <a:endParaRPr lang="en-US" dirty="0">
                  <a:effectLst/>
                </a:endParaRPr>
              </a:p>
              <a:p>
                <a:pPr>
                  <a:defRPr/>
                </a:pPr>
                <a:r>
                  <a:rPr lang="en-US" sz="1800" b="0" i="0" baseline="0" dirty="0">
                    <a:effectLst/>
                  </a:rPr>
                  <a:t>Deposition </a:t>
                </a:r>
                <a:endParaRPr lang="en-US" dirty="0">
                  <a:effectLst/>
                </a:endParaRPr>
              </a:p>
              <a:p>
                <a:pPr>
                  <a:defRPr/>
                </a:pPr>
                <a:r>
                  <a:rPr lang="en-US" sz="1800" b="0" i="0" baseline="0" dirty="0">
                    <a:effectLst/>
                  </a:rPr>
                  <a:t>(µg/m</a:t>
                </a:r>
                <a:r>
                  <a:rPr lang="en-US" sz="1800" b="0" i="0" baseline="30000" dirty="0">
                    <a:effectLst/>
                  </a:rPr>
                  <a:t>2</a:t>
                </a:r>
                <a:r>
                  <a:rPr lang="en-US" sz="1800" b="0" i="0" baseline="0" dirty="0">
                    <a:effectLst/>
                  </a:rPr>
                  <a:t>-yr)</a:t>
                </a:r>
                <a:endParaRPr lang="en-US" dirty="0">
                  <a:effectLst/>
                </a:endParaRPr>
              </a:p>
              <a:p>
                <a:pPr>
                  <a:defRPr/>
                </a:pPr>
                <a:endParaRPr lang="en-US" dirty="0"/>
              </a:p>
            </c:rich>
          </c:tx>
          <c:layout>
            <c:manualLayout>
              <c:xMode val="edge"/>
              <c:yMode val="edge"/>
              <c:x val="1.8013847407005162E-2"/>
              <c:y val="0.30895139831658969"/>
            </c:manualLayout>
          </c:layout>
          <c:overlay val="0"/>
        </c:title>
        <c:numFmt formatCode="General" sourceLinked="1"/>
        <c:majorTickMark val="out"/>
        <c:minorTickMark val="none"/>
        <c:tickLblPos val="nextTo"/>
        <c:spPr>
          <a:ln w="25400">
            <a:solidFill>
              <a:schemeClr val="bg1"/>
            </a:solidFill>
          </a:ln>
        </c:spPr>
        <c:crossAx val="213104128"/>
        <c:crosses val="autoZero"/>
        <c:crossBetween val="between"/>
      </c:valAx>
    </c:plotArea>
    <c:legend>
      <c:legendPos val="r"/>
      <c:overlay val="0"/>
      <c:txPr>
        <a:bodyPr/>
        <a:lstStyle/>
        <a:p>
          <a:pPr>
            <a:defRPr sz="1600"/>
          </a:pPr>
          <a:endParaRPr lang="en-US"/>
        </a:p>
      </c:txPr>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60797357226896"/>
          <c:y val="3.3728861423967575E-2"/>
          <c:w val="0.4913872296135397"/>
          <c:h val="0.81674225057310879"/>
        </c:manualLayout>
      </c:layout>
      <c:scatterChart>
        <c:scatterStyle val="smoothMarker"/>
        <c:varyColors val="0"/>
        <c:ser>
          <c:idx val="3"/>
          <c:order val="0"/>
          <c:tx>
            <c:strRef>
              <c:f>transposed!$AY$8</c:f>
              <c:strCache>
                <c:ptCount val="1"/>
                <c:pt idx="0">
                  <c:v>4,000-20,000 km</c:v>
                </c:pt>
              </c:strCache>
            </c:strRef>
          </c:tx>
          <c:spPr>
            <a:ln>
              <a:solidFill>
                <a:srgbClr val="FFC000"/>
              </a:solidFill>
            </a:ln>
          </c:spPr>
          <c:marker>
            <c:symbol val="circle"/>
            <c:size val="7"/>
            <c:spPr>
              <a:solidFill>
                <a:srgbClr val="FFE389"/>
              </a:solidFill>
              <a:ln>
                <a:solidFill>
                  <a:srgbClr val="FFC000"/>
                </a:solidFill>
              </a:ln>
            </c:spPr>
          </c:marker>
          <c:dLbls>
            <c:dLbl>
              <c:idx val="0"/>
              <c:numFmt formatCode="#,##0" sourceLinked="0"/>
              <c:spPr>
                <a:solidFill>
                  <a:srgbClr val="091A4F">
                    <a:alpha val="50000"/>
                  </a:srgbClr>
                </a:solidFill>
              </c:spPr>
              <c:txPr>
                <a:bodyPr/>
                <a:lstStyle/>
                <a:p>
                  <a:pPr>
                    <a:defRPr sz="1600">
                      <a:solidFill>
                        <a:srgbClr val="FFC000"/>
                      </a:solidFill>
                    </a:defRPr>
                  </a:pPr>
                  <a:endParaRPr lang="en-US"/>
                </a:p>
              </c:txPr>
              <c:dLblPos val="l"/>
              <c:showLegendKey val="0"/>
              <c:showVal val="1"/>
              <c:showCatName val="0"/>
              <c:showSerName val="0"/>
              <c:showPercent val="0"/>
              <c:showBubbleSize val="0"/>
            </c:dLbl>
            <c:dLbl>
              <c:idx val="5"/>
              <c:numFmt formatCode="#,##0" sourceLinked="0"/>
              <c:spPr>
                <a:solidFill>
                  <a:srgbClr val="091A4F">
                    <a:alpha val="50000"/>
                  </a:srgbClr>
                </a:solidFill>
              </c:spPr>
              <c:txPr>
                <a:bodyPr/>
                <a:lstStyle/>
                <a:p>
                  <a:pPr>
                    <a:defRPr sz="1600">
                      <a:solidFill>
                        <a:srgbClr val="FFC000"/>
                      </a:solidFill>
                    </a:defRPr>
                  </a:pPr>
                  <a:endParaRPr lang="en-US"/>
                </a:p>
              </c:txPr>
              <c:showLegendKey val="0"/>
              <c:showVal val="1"/>
              <c:showCatName val="0"/>
              <c:showSerName val="0"/>
              <c:showPercent val="0"/>
              <c:showBubbleSize val="0"/>
            </c:dLbl>
            <c:spPr>
              <a:solidFill>
                <a:srgbClr val="091A4F">
                  <a:alpha val="50000"/>
                </a:srgbClr>
              </a:solidFill>
            </c:spPr>
            <c:txPr>
              <a:bodyPr/>
              <a:lstStyle/>
              <a:p>
                <a:pPr>
                  <a:defRPr sz="1600">
                    <a:solidFill>
                      <a:srgbClr val="FFC000"/>
                    </a:solidFill>
                  </a:defRPr>
                </a:pPr>
                <a:endParaRPr lang="en-US"/>
              </a:p>
            </c:txPr>
            <c:showLegendKey val="0"/>
            <c:showVal val="0"/>
            <c:showCatName val="0"/>
            <c:showSerName val="0"/>
            <c:showPercent val="0"/>
            <c:showBubbleSize val="0"/>
          </c:dLbls>
          <c:xVal>
            <c:numRef>
              <c:f>transposed!$AY$3:$BD$3</c:f>
              <c:numCache>
                <c:formatCode>General</c:formatCode>
                <c:ptCount val="6"/>
                <c:pt idx="0">
                  <c:v>1990</c:v>
                </c:pt>
                <c:pt idx="1">
                  <c:v>1995</c:v>
                </c:pt>
                <c:pt idx="2">
                  <c:v>2000</c:v>
                </c:pt>
                <c:pt idx="3">
                  <c:v>2005</c:v>
                </c:pt>
                <c:pt idx="4">
                  <c:v>2010</c:v>
                </c:pt>
                <c:pt idx="5">
                  <c:v>2014</c:v>
                </c:pt>
              </c:numCache>
            </c:numRef>
          </c:xVal>
          <c:yVal>
            <c:numRef>
              <c:f>transposed!$AY$12:$BD$12</c:f>
              <c:numCache>
                <c:formatCode>General</c:formatCode>
                <c:ptCount val="6"/>
                <c:pt idx="0">
                  <c:v>1689418.72</c:v>
                </c:pt>
                <c:pt idx="1">
                  <c:v>1626111.89</c:v>
                </c:pt>
                <c:pt idx="2">
                  <c:v>1651410.85</c:v>
                </c:pt>
                <c:pt idx="3">
                  <c:v>1753177.07</c:v>
                </c:pt>
                <c:pt idx="4">
                  <c:v>1754583.15</c:v>
                </c:pt>
                <c:pt idx="5">
                  <c:v>1754580.25</c:v>
                </c:pt>
              </c:numCache>
            </c:numRef>
          </c:yVal>
          <c:smooth val="1"/>
        </c:ser>
        <c:ser>
          <c:idx val="2"/>
          <c:order val="1"/>
          <c:tx>
            <c:strRef>
              <c:f>transposed!$AI$8</c:f>
              <c:strCache>
                <c:ptCount val="1"/>
                <c:pt idx="0">
                  <c:v>1,000-4,000 km</c:v>
                </c:pt>
              </c:strCache>
            </c:strRef>
          </c:tx>
          <c:marker>
            <c:symbol val="circle"/>
            <c:size val="7"/>
            <c:spPr>
              <a:solidFill>
                <a:srgbClr val="D2ECB6"/>
              </a:solidFill>
              <a:ln>
                <a:solidFill>
                  <a:srgbClr val="92D050"/>
                </a:solidFill>
              </a:ln>
            </c:spPr>
          </c:marker>
          <c:dPt>
            <c:idx val="5"/>
            <c:bubble3D val="0"/>
            <c:spPr>
              <a:ln>
                <a:solidFill>
                  <a:srgbClr val="92D050"/>
                </a:solidFill>
              </a:ln>
            </c:spPr>
          </c:dPt>
          <c:dLbls>
            <c:dLbl>
              <c:idx val="0"/>
              <c:numFmt formatCode="#,##0" sourceLinked="0"/>
              <c:spPr>
                <a:solidFill>
                  <a:srgbClr val="091A4F">
                    <a:alpha val="49000"/>
                  </a:srgbClr>
                </a:solidFill>
              </c:spPr>
              <c:txPr>
                <a:bodyPr/>
                <a:lstStyle/>
                <a:p>
                  <a:pPr>
                    <a:defRPr sz="1600">
                      <a:solidFill>
                        <a:srgbClr val="92D050"/>
                      </a:solidFill>
                    </a:defRPr>
                  </a:pPr>
                  <a:endParaRPr lang="en-US"/>
                </a:p>
              </c:txPr>
              <c:dLblPos val="l"/>
              <c:showLegendKey val="0"/>
              <c:showVal val="1"/>
              <c:showCatName val="0"/>
              <c:showSerName val="0"/>
              <c:showPercent val="0"/>
              <c:showBubbleSize val="0"/>
            </c:dLbl>
            <c:dLbl>
              <c:idx val="5"/>
              <c:numFmt formatCode="#,##0" sourceLinked="0"/>
              <c:spPr>
                <a:solidFill>
                  <a:srgbClr val="091A4F">
                    <a:alpha val="49000"/>
                  </a:srgbClr>
                </a:solidFill>
              </c:spPr>
              <c:txPr>
                <a:bodyPr/>
                <a:lstStyle/>
                <a:p>
                  <a:pPr>
                    <a:defRPr sz="1600">
                      <a:solidFill>
                        <a:srgbClr val="92D050"/>
                      </a:solidFill>
                    </a:defRPr>
                  </a:pPr>
                  <a:endParaRPr lang="en-US"/>
                </a:p>
              </c:txPr>
              <c:showLegendKey val="0"/>
              <c:showVal val="1"/>
              <c:showCatName val="0"/>
              <c:showSerName val="0"/>
              <c:showPercent val="0"/>
              <c:showBubbleSize val="0"/>
            </c:dLbl>
            <c:spPr>
              <a:solidFill>
                <a:srgbClr val="091A4F">
                  <a:alpha val="49000"/>
                </a:srgbClr>
              </a:solidFill>
            </c:spPr>
            <c:txPr>
              <a:bodyPr/>
              <a:lstStyle/>
              <a:p>
                <a:pPr>
                  <a:defRPr sz="1600">
                    <a:solidFill>
                      <a:srgbClr val="92D050"/>
                    </a:solidFill>
                  </a:defRPr>
                </a:pPr>
                <a:endParaRPr lang="en-US"/>
              </a:p>
            </c:txPr>
            <c:showLegendKey val="0"/>
            <c:showVal val="0"/>
            <c:showCatName val="0"/>
            <c:showSerName val="0"/>
            <c:showPercent val="0"/>
            <c:showBubbleSize val="0"/>
          </c:dLbls>
          <c:xVal>
            <c:numRef>
              <c:f>transposed!$AI$3:$AN$3</c:f>
              <c:numCache>
                <c:formatCode>General</c:formatCode>
                <c:ptCount val="6"/>
                <c:pt idx="0">
                  <c:v>1990</c:v>
                </c:pt>
                <c:pt idx="1">
                  <c:v>1995</c:v>
                </c:pt>
                <c:pt idx="2">
                  <c:v>2000</c:v>
                </c:pt>
                <c:pt idx="3">
                  <c:v>2005</c:v>
                </c:pt>
                <c:pt idx="4">
                  <c:v>2010</c:v>
                </c:pt>
                <c:pt idx="5">
                  <c:v>2014</c:v>
                </c:pt>
              </c:numCache>
            </c:numRef>
          </c:xVal>
          <c:yVal>
            <c:numRef>
              <c:f>transposed!$AI$12:$AN$12</c:f>
              <c:numCache>
                <c:formatCode>General</c:formatCode>
                <c:ptCount val="6"/>
                <c:pt idx="0">
                  <c:v>160208.42000000001</c:v>
                </c:pt>
                <c:pt idx="1">
                  <c:v>117679.14</c:v>
                </c:pt>
                <c:pt idx="2">
                  <c:v>105838.87</c:v>
                </c:pt>
                <c:pt idx="3">
                  <c:v>107436.79</c:v>
                </c:pt>
                <c:pt idx="4">
                  <c:v>92277.18</c:v>
                </c:pt>
                <c:pt idx="5">
                  <c:v>88214.74</c:v>
                </c:pt>
              </c:numCache>
            </c:numRef>
          </c:yVal>
          <c:smooth val="1"/>
        </c:ser>
        <c:ser>
          <c:idx val="1"/>
          <c:order val="2"/>
          <c:tx>
            <c:strRef>
              <c:f>transposed!$S$8</c:f>
              <c:strCache>
                <c:ptCount val="1"/>
                <c:pt idx="0">
                  <c:v>300-1,000 km</c:v>
                </c:pt>
              </c:strCache>
            </c:strRef>
          </c:tx>
          <c:spPr>
            <a:ln>
              <a:solidFill>
                <a:srgbClr val="C00000"/>
              </a:solidFill>
            </a:ln>
          </c:spPr>
          <c:marker>
            <c:symbol val="circle"/>
            <c:size val="7"/>
            <c:spPr>
              <a:solidFill>
                <a:srgbClr val="FF9B9B"/>
              </a:solidFill>
            </c:spPr>
          </c:marker>
          <c:dLbls>
            <c:dLbl>
              <c:idx val="0"/>
              <c:numFmt formatCode="#,##0" sourceLinked="0"/>
              <c:spPr>
                <a:solidFill>
                  <a:srgbClr val="091A4F">
                    <a:alpha val="50000"/>
                  </a:srgbClr>
                </a:solidFill>
              </c:spPr>
              <c:txPr>
                <a:bodyPr/>
                <a:lstStyle/>
                <a:p>
                  <a:pPr>
                    <a:defRPr sz="1600">
                      <a:solidFill>
                        <a:srgbClr val="C00000"/>
                      </a:solidFill>
                    </a:defRPr>
                  </a:pPr>
                  <a:endParaRPr lang="en-US"/>
                </a:p>
              </c:txPr>
              <c:dLblPos val="l"/>
              <c:showLegendKey val="0"/>
              <c:showVal val="1"/>
              <c:showCatName val="0"/>
              <c:showSerName val="0"/>
              <c:showPercent val="0"/>
              <c:showBubbleSize val="0"/>
            </c:dLbl>
            <c:dLbl>
              <c:idx val="5"/>
              <c:numFmt formatCode="#,##0" sourceLinked="0"/>
              <c:spPr>
                <a:solidFill>
                  <a:srgbClr val="091A4F">
                    <a:alpha val="50000"/>
                  </a:srgbClr>
                </a:solidFill>
              </c:spPr>
              <c:txPr>
                <a:bodyPr/>
                <a:lstStyle/>
                <a:p>
                  <a:pPr>
                    <a:defRPr sz="1600">
                      <a:solidFill>
                        <a:srgbClr val="C00000"/>
                      </a:solidFill>
                    </a:defRPr>
                  </a:pPr>
                  <a:endParaRPr lang="en-US"/>
                </a:p>
              </c:txPr>
              <c:showLegendKey val="0"/>
              <c:showVal val="1"/>
              <c:showCatName val="0"/>
              <c:showSerName val="0"/>
              <c:showPercent val="0"/>
              <c:showBubbleSize val="0"/>
            </c:dLbl>
            <c:spPr>
              <a:solidFill>
                <a:srgbClr val="091A4F">
                  <a:alpha val="50000"/>
                </a:srgbClr>
              </a:solidFill>
            </c:spPr>
            <c:txPr>
              <a:bodyPr/>
              <a:lstStyle/>
              <a:p>
                <a:pPr>
                  <a:defRPr sz="1600">
                    <a:solidFill>
                      <a:srgbClr val="C00000"/>
                    </a:solidFill>
                  </a:defRPr>
                </a:pPr>
                <a:endParaRPr lang="en-US"/>
              </a:p>
            </c:txPr>
            <c:showLegendKey val="0"/>
            <c:showVal val="0"/>
            <c:showCatName val="0"/>
            <c:showSerName val="0"/>
            <c:showPercent val="0"/>
            <c:showBubbleSize val="0"/>
          </c:dLbls>
          <c:xVal>
            <c:numRef>
              <c:f>transposed!$S$3:$X$3</c:f>
              <c:numCache>
                <c:formatCode>General</c:formatCode>
                <c:ptCount val="6"/>
                <c:pt idx="0">
                  <c:v>1990</c:v>
                </c:pt>
                <c:pt idx="1">
                  <c:v>1995</c:v>
                </c:pt>
                <c:pt idx="2">
                  <c:v>2000</c:v>
                </c:pt>
                <c:pt idx="3">
                  <c:v>2005</c:v>
                </c:pt>
                <c:pt idx="4">
                  <c:v>2010</c:v>
                </c:pt>
                <c:pt idx="5">
                  <c:v>2014</c:v>
                </c:pt>
              </c:numCache>
            </c:numRef>
          </c:xVal>
          <c:yVal>
            <c:numRef>
              <c:f>transposed!$S$12:$X$12</c:f>
              <c:numCache>
                <c:formatCode>General</c:formatCode>
                <c:ptCount val="6"/>
                <c:pt idx="0">
                  <c:v>95462.59</c:v>
                </c:pt>
                <c:pt idx="1">
                  <c:v>57375.07</c:v>
                </c:pt>
                <c:pt idx="2">
                  <c:v>51190.23</c:v>
                </c:pt>
                <c:pt idx="3">
                  <c:v>50232.95</c:v>
                </c:pt>
                <c:pt idx="4">
                  <c:v>22354.68</c:v>
                </c:pt>
                <c:pt idx="5">
                  <c:v>19091.29</c:v>
                </c:pt>
              </c:numCache>
            </c:numRef>
          </c:yVal>
          <c:smooth val="1"/>
        </c:ser>
        <c:ser>
          <c:idx val="0"/>
          <c:order val="3"/>
          <c:tx>
            <c:strRef>
              <c:f>transposed!$C$8</c:f>
              <c:strCache>
                <c:ptCount val="1"/>
                <c:pt idx="0">
                  <c:v>0-300 km</c:v>
                </c:pt>
              </c:strCache>
            </c:strRef>
          </c:tx>
          <c:marker>
            <c:symbol val="circle"/>
            <c:size val="7"/>
            <c:spPr>
              <a:solidFill>
                <a:srgbClr val="75DBFF"/>
              </a:solidFill>
              <a:ln>
                <a:solidFill>
                  <a:srgbClr val="00B0F0"/>
                </a:solidFill>
              </a:ln>
            </c:spPr>
          </c:marker>
          <c:dPt>
            <c:idx val="4"/>
            <c:bubble3D val="0"/>
            <c:spPr>
              <a:ln>
                <a:solidFill>
                  <a:srgbClr val="00B0F0"/>
                </a:solidFill>
              </a:ln>
            </c:spPr>
          </c:dPt>
          <c:dLbls>
            <c:dLbl>
              <c:idx val="0"/>
              <c:numFmt formatCode="#,##0" sourceLinked="0"/>
              <c:spPr>
                <a:solidFill>
                  <a:srgbClr val="091A4F">
                    <a:alpha val="50000"/>
                  </a:srgbClr>
                </a:solidFill>
              </c:spPr>
              <c:txPr>
                <a:bodyPr/>
                <a:lstStyle/>
                <a:p>
                  <a:pPr>
                    <a:defRPr sz="1600">
                      <a:solidFill>
                        <a:srgbClr val="00B0F0"/>
                      </a:solidFill>
                    </a:defRPr>
                  </a:pPr>
                  <a:endParaRPr lang="en-US"/>
                </a:p>
              </c:txPr>
              <c:dLblPos val="l"/>
              <c:showLegendKey val="0"/>
              <c:showVal val="1"/>
              <c:showCatName val="0"/>
              <c:showSerName val="0"/>
              <c:showPercent val="0"/>
              <c:showBubbleSize val="0"/>
            </c:dLbl>
            <c:dLbl>
              <c:idx val="5"/>
              <c:numFmt formatCode="#,##0.0" sourceLinked="0"/>
              <c:spPr>
                <a:solidFill>
                  <a:srgbClr val="091A4F">
                    <a:alpha val="50000"/>
                  </a:srgbClr>
                </a:solidFill>
              </c:spPr>
              <c:txPr>
                <a:bodyPr/>
                <a:lstStyle/>
                <a:p>
                  <a:pPr>
                    <a:defRPr sz="1600">
                      <a:solidFill>
                        <a:srgbClr val="00B0F0"/>
                      </a:solidFill>
                    </a:defRPr>
                  </a:pPr>
                  <a:endParaRPr lang="en-US"/>
                </a:p>
              </c:txPr>
              <c:showLegendKey val="0"/>
              <c:showVal val="1"/>
              <c:showCatName val="0"/>
              <c:showSerName val="0"/>
              <c:showPercent val="0"/>
              <c:showBubbleSize val="0"/>
            </c:dLbl>
            <c:spPr>
              <a:solidFill>
                <a:srgbClr val="091A4F">
                  <a:alpha val="50000"/>
                </a:srgbClr>
              </a:solidFill>
            </c:spPr>
            <c:txPr>
              <a:bodyPr/>
              <a:lstStyle/>
              <a:p>
                <a:pPr>
                  <a:defRPr sz="1600"/>
                </a:pPr>
                <a:endParaRPr lang="en-US"/>
              </a:p>
            </c:txPr>
            <c:showLegendKey val="0"/>
            <c:showVal val="0"/>
            <c:showCatName val="0"/>
            <c:showSerName val="0"/>
            <c:showPercent val="0"/>
            <c:showBubbleSize val="0"/>
          </c:dLbls>
          <c:xVal>
            <c:numRef>
              <c:f>transposed!$C$3:$H$3</c:f>
              <c:numCache>
                <c:formatCode>General</c:formatCode>
                <c:ptCount val="6"/>
                <c:pt idx="0">
                  <c:v>1990</c:v>
                </c:pt>
                <c:pt idx="1">
                  <c:v>1995</c:v>
                </c:pt>
                <c:pt idx="2">
                  <c:v>2000</c:v>
                </c:pt>
                <c:pt idx="3">
                  <c:v>2005</c:v>
                </c:pt>
                <c:pt idx="4">
                  <c:v>2010</c:v>
                </c:pt>
                <c:pt idx="5">
                  <c:v>2014</c:v>
                </c:pt>
              </c:numCache>
            </c:numRef>
          </c:xVal>
          <c:yVal>
            <c:numRef>
              <c:f>transposed!$C$12:$H$12</c:f>
              <c:numCache>
                <c:formatCode>General</c:formatCode>
                <c:ptCount val="6"/>
                <c:pt idx="0">
                  <c:v>22212.1</c:v>
                </c:pt>
                <c:pt idx="1">
                  <c:v>12777.52</c:v>
                </c:pt>
                <c:pt idx="2">
                  <c:v>10134.34</c:v>
                </c:pt>
                <c:pt idx="3">
                  <c:v>9707.35</c:v>
                </c:pt>
                <c:pt idx="4">
                  <c:v>6273.92</c:v>
                </c:pt>
                <c:pt idx="5">
                  <c:v>5352.01</c:v>
                </c:pt>
              </c:numCache>
            </c:numRef>
          </c:yVal>
          <c:smooth val="1"/>
        </c:ser>
        <c:dLbls>
          <c:showLegendKey val="0"/>
          <c:showVal val="0"/>
          <c:showCatName val="0"/>
          <c:showSerName val="0"/>
          <c:showPercent val="0"/>
          <c:showBubbleSize val="0"/>
        </c:dLbls>
        <c:axId val="213477248"/>
        <c:axId val="213491712"/>
      </c:scatterChart>
      <c:valAx>
        <c:axId val="213477248"/>
        <c:scaling>
          <c:orientation val="minMax"/>
          <c:max val="2015"/>
          <c:min val="1985"/>
        </c:scaling>
        <c:delete val="0"/>
        <c:axPos val="b"/>
        <c:title>
          <c:tx>
            <c:rich>
              <a:bodyPr/>
              <a:lstStyle/>
              <a:p>
                <a:pPr>
                  <a:defRPr b="0"/>
                </a:pPr>
                <a:r>
                  <a:rPr lang="en-US" b="0" dirty="0" smtClean="0"/>
                  <a:t>Year</a:t>
                </a:r>
                <a:endParaRPr lang="en-US" b="0" dirty="0"/>
              </a:p>
            </c:rich>
          </c:tx>
          <c:overlay val="0"/>
        </c:title>
        <c:numFmt formatCode="0" sourceLinked="0"/>
        <c:majorTickMark val="out"/>
        <c:minorTickMark val="none"/>
        <c:tickLblPos val="nextTo"/>
        <c:spPr>
          <a:ln>
            <a:solidFill>
              <a:schemeClr val="bg1"/>
            </a:solidFill>
          </a:ln>
        </c:spPr>
        <c:crossAx val="213491712"/>
        <c:crosses val="autoZero"/>
        <c:crossBetween val="midCat"/>
        <c:majorUnit val="5"/>
      </c:valAx>
      <c:valAx>
        <c:axId val="213491712"/>
        <c:scaling>
          <c:logBase val="10"/>
          <c:orientation val="minMax"/>
          <c:min val="1000"/>
        </c:scaling>
        <c:delete val="0"/>
        <c:axPos val="l"/>
        <c:majorGridlines>
          <c:spPr>
            <a:ln>
              <a:solidFill>
                <a:schemeClr val="bg1">
                  <a:lumMod val="65000"/>
                </a:schemeClr>
              </a:solidFill>
            </a:ln>
          </c:spPr>
        </c:majorGridlines>
        <c:minorGridlines>
          <c:spPr>
            <a:ln w="1905">
              <a:solidFill>
                <a:schemeClr val="bg1">
                  <a:lumMod val="50000"/>
                </a:schemeClr>
              </a:solidFill>
            </a:ln>
          </c:spPr>
        </c:minorGridlines>
        <c:title>
          <c:tx>
            <c:rich>
              <a:bodyPr rot="0" vert="horz"/>
              <a:lstStyle/>
              <a:p>
                <a:pPr>
                  <a:defRPr b="0"/>
                </a:pPr>
                <a:r>
                  <a:rPr lang="en-US" b="0" dirty="0" smtClean="0"/>
                  <a:t>Mercury</a:t>
                </a:r>
              </a:p>
              <a:p>
                <a:pPr>
                  <a:defRPr b="0"/>
                </a:pPr>
                <a:r>
                  <a:rPr lang="en-US" b="0" baseline="0" dirty="0" smtClean="0"/>
                  <a:t> Emissions</a:t>
                </a:r>
              </a:p>
              <a:p>
                <a:pPr>
                  <a:defRPr b="0"/>
                </a:pPr>
                <a:r>
                  <a:rPr lang="en-US" b="0" baseline="0" dirty="0" smtClean="0"/>
                  <a:t>(Mg yr</a:t>
                </a:r>
                <a:r>
                  <a:rPr lang="en-US" b="0" baseline="30000" dirty="0" smtClean="0"/>
                  <a:t>-1</a:t>
                </a:r>
                <a:r>
                  <a:rPr lang="en-US" b="0" baseline="0" dirty="0" smtClean="0"/>
                  <a:t>)</a:t>
                </a:r>
                <a:endParaRPr lang="en-US" b="0" dirty="0"/>
              </a:p>
            </c:rich>
          </c:tx>
          <c:overlay val="0"/>
        </c:title>
        <c:numFmt formatCode="#,##0" sourceLinked="0"/>
        <c:majorTickMark val="out"/>
        <c:minorTickMark val="none"/>
        <c:tickLblPos val="nextTo"/>
        <c:spPr>
          <a:ln>
            <a:solidFill>
              <a:schemeClr val="bg1"/>
            </a:solidFill>
          </a:ln>
        </c:spPr>
        <c:crossAx val="213477248"/>
        <c:crossesAt val="1985"/>
        <c:crossBetween val="midCat"/>
        <c:dispUnits>
          <c:builtInUnit val="thousands"/>
        </c:dispUnits>
      </c:valAx>
    </c:plotArea>
    <c:legend>
      <c:legendPos val="r"/>
      <c:layout>
        <c:manualLayout>
          <c:xMode val="edge"/>
          <c:yMode val="edge"/>
          <c:x val="0.77384299484116215"/>
          <c:y val="0.10374211619070005"/>
          <c:w val="0.21537444501680281"/>
          <c:h val="0.68799153837113658"/>
        </c:manualLayout>
      </c:layout>
      <c:overlay val="0"/>
      <c:txPr>
        <a:bodyPr/>
        <a:lstStyle/>
        <a:p>
          <a:pPr>
            <a:defRPr sz="1600"/>
          </a:pPr>
          <a:endParaRPr lang="en-US"/>
        </a:p>
      </c:txPr>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9EB94-F5AD-452B-B5FD-14B74BEC6075}" type="datetimeFigureOut">
              <a:rPr lang="en-US" smtClean="0"/>
              <a:t>6/3/2016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937EE-F0B7-4AC3-94B7-22809C3A57B5}" type="slidenum">
              <a:rPr lang="en-US" smtClean="0"/>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en.acs.org/articles/86/i18/Gavel-Comes-Down-EPA-Regulations.html" TargetMode="External"/><Relationship Id="rId7" Type="http://schemas.openxmlformats.org/officeDocument/2006/relationships/hyperlink" Target="http://www.4cleanair.or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boxer.senate.gov/" TargetMode="External"/><Relationship Id="rId5" Type="http://schemas.openxmlformats.org/officeDocument/2006/relationships/hyperlink" Target="http://www.environmentalintegrity.org/" TargetMode="External"/><Relationship Id="rId4" Type="http://schemas.openxmlformats.org/officeDocument/2006/relationships/hyperlink" Target="http://www.epa.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rl.noaa.gov/documents/reports/NOAA_GL_Hg.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rl.noaa.gov/documents/reports/NOAA_GL_Hg.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rl.noaa.gov/documents/reports/NOAA_GL_Hg.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rl.noaa.gov/documents/reports/NOAA_GL_Hg.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pregnant women</a:t>
            </a:r>
            <a:r>
              <a:rPr lang="en-US" baseline="0" dirty="0" smtClean="0"/>
              <a:t> from:</a:t>
            </a:r>
            <a:endParaRPr lang="en-US" dirty="0" smtClean="0"/>
          </a:p>
          <a:p>
            <a:r>
              <a:rPr lang="en-US" dirty="0" smtClean="0"/>
              <a:t>https://www.epa.gov/fish-tech/epa-fda-advisory-mercury-fish-and-shellfish</a:t>
            </a:r>
          </a:p>
          <a:p>
            <a:endParaRPr lang="en-US" dirty="0" smtClean="0"/>
          </a:p>
          <a:p>
            <a:r>
              <a:rPr lang="en-US" dirty="0" smtClean="0"/>
              <a:t>Smoke stack picture from:</a:t>
            </a:r>
          </a:p>
          <a:p>
            <a:r>
              <a:rPr lang="en-US" dirty="0" smtClean="0"/>
              <a:t>http://cache.golocalworcester.com.s3.amazonaws.com/cache/images/cached/cache/images/remote/http_s3.amazonaws.com/images.golocalworcester.com/news/smoke_stack1_360_361_90.jpg</a:t>
            </a:r>
          </a:p>
          <a:p>
            <a:endParaRPr lang="en-US" dirty="0" smtClean="0"/>
          </a:p>
          <a:p>
            <a:r>
              <a:rPr lang="en-US" dirty="0" smtClean="0"/>
              <a:t>Article</a:t>
            </a:r>
            <a:r>
              <a:rPr lang="en-US" baseline="0" dirty="0" smtClean="0"/>
              <a:t> headline from this article:</a:t>
            </a:r>
            <a:endParaRPr lang="en-US" dirty="0" smtClean="0"/>
          </a:p>
          <a:p>
            <a:r>
              <a:rPr lang="en-US" dirty="0" smtClean="0"/>
              <a:t>https://www.washingtonpost.com/news/powerpost/wp/2015/06/30/the-supreme-court-halts-obama-administrations-mercury-regulations/</a:t>
            </a:r>
          </a:p>
          <a:p>
            <a:endParaRPr lang="en-US" dirty="0" smtClean="0"/>
          </a:p>
          <a:p>
            <a:endParaRPr lang="en-US" dirty="0" smtClean="0"/>
          </a:p>
          <a:p>
            <a:r>
              <a:rPr lang="en-US" dirty="0" smtClean="0"/>
              <a:t>http://www.sciencemag.org/news/2015/06/us-high-court-topples-controversial-mercury-pollution-regulations</a:t>
            </a:r>
          </a:p>
          <a:p>
            <a:endParaRPr lang="en-US" dirty="0" smtClean="0"/>
          </a:p>
          <a:p>
            <a:r>
              <a:rPr lang="en-US" dirty="0" smtClean="0"/>
              <a:t>--------------------------------------------------------------------------------------------------------------------------</a:t>
            </a:r>
          </a:p>
          <a:p>
            <a:r>
              <a:rPr lang="en-US" sz="1200" b="0" i="0" kern="1200" dirty="0" smtClean="0">
                <a:solidFill>
                  <a:schemeClr val="tx1"/>
                </a:solidFill>
                <a:effectLst/>
                <a:latin typeface="+mn-lt"/>
                <a:ea typeface="+mn-ea"/>
                <a:cs typeface="+mn-cs"/>
              </a:rPr>
              <a:t>Gavel Comes Down on EPA Regulations, C&amp;E News,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May 5, 2008  Volume 86, Number 18, p. 34</a:t>
            </a:r>
            <a:r>
              <a:rPr lang="en-US" dirty="0" smtClean="0"/>
              <a:t/>
            </a:r>
            <a:br>
              <a:rPr lang="en-US" dirty="0" smtClean="0"/>
            </a:br>
            <a:r>
              <a:rPr lang="en-US" sz="1200" b="0" i="0" kern="1200" dirty="0" smtClean="0">
                <a:solidFill>
                  <a:schemeClr val="tx1"/>
                </a:solidFill>
                <a:effectLst/>
                <a:latin typeface="+mn-lt"/>
                <a:ea typeface="+mn-ea"/>
                <a:cs typeface="+mn-cs"/>
                <a:hlinkClick r:id="rId3"/>
              </a:rPr>
              <a:t>http://cen.acs.org/articles/86/i18/Gavel-Comes-Down-EPA-Regulations.html</a:t>
            </a:r>
            <a:r>
              <a:rPr lang="en-US" dirty="0" smtClean="0"/>
              <a:t/>
            </a:r>
            <a:br>
              <a:rPr lang="en-US" dirty="0" smtClean="0"/>
            </a:br>
            <a:r>
              <a:rPr lang="en-US" dirty="0" smtClean="0"/>
              <a:t>--------------------------------------------------------------------------------------------------------------------------</a:t>
            </a:r>
          </a:p>
          <a:p>
            <a:endParaRPr lang="en-US" dirty="0" smtClean="0"/>
          </a:p>
          <a:p>
            <a:r>
              <a:rPr lang="en-US" sz="1200" b="1" i="0" kern="1200" dirty="0" smtClean="0">
                <a:solidFill>
                  <a:schemeClr val="tx1"/>
                </a:solidFill>
                <a:effectLst/>
                <a:latin typeface="+mn-lt"/>
                <a:ea typeface="+mn-ea"/>
                <a:cs typeface="+mn-cs"/>
              </a:rPr>
              <a:t>GETTING HAULED INTO COURT</a:t>
            </a:r>
            <a:r>
              <a:rPr lang="en-US" sz="1200" b="0" i="0" kern="1200" dirty="0" smtClean="0">
                <a:solidFill>
                  <a:schemeClr val="tx1"/>
                </a:solidFill>
                <a:effectLst/>
                <a:latin typeface="+mn-lt"/>
                <a:ea typeface="+mn-ea"/>
                <a:cs typeface="+mn-cs"/>
              </a:rPr>
              <a:t> to defend an air pollution regulation is a normal course of business for the </a:t>
            </a:r>
            <a:r>
              <a:rPr lang="en-US" sz="1200" b="0" i="0" u="none" strike="noStrike" kern="1200" dirty="0" smtClean="0">
                <a:solidFill>
                  <a:schemeClr val="tx1"/>
                </a:solidFill>
                <a:effectLst/>
                <a:latin typeface="+mn-lt"/>
                <a:ea typeface="+mn-ea"/>
                <a:cs typeface="+mn-cs"/>
                <a:hlinkClick r:id="rId4"/>
              </a:rPr>
              <a:t>Environmental Protection Agency</a:t>
            </a:r>
            <a:r>
              <a:rPr lang="en-US" sz="1200" b="0" i="0" kern="1200" dirty="0" smtClean="0">
                <a:solidFill>
                  <a:schemeClr val="tx1"/>
                </a:solidFill>
                <a:effectLst/>
                <a:latin typeface="+mn-lt"/>
                <a:ea typeface="+mn-ea"/>
                <a:cs typeface="+mn-cs"/>
              </a:rPr>
              <a:t>. Industry executives direct their lawyers to challenge the EPA air rules that they see as too onerous or too expensive. Environmental activists regularly call into question air quality standards they believe fail to protect people from the harms of pollution. And increasingly, states are filing these suits, too, as well as backing industry or environmental groups in Clean Air Act litigation against EPA.</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Over the past decades, EPA has won a number of cases defending its most controversial air regulations. Perhaps most notable was an industry challenge to the agency's 1997 limit on ozone, a major component of smog. That case went all the way to the U.S. Supreme Court, which backed the agency's argument that the Clean Air Act only allows the agency to weigh health issues &amp; and forbids it to consider costs &amp;when setting standards for pollutants such as ozone.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the past several years, however, the Bush Administration's EPA has amassed what congressional Democrats, state regulators, and environmentalists are calling a significant losing streak. Since 2006, federal courts have overturned several high-profile regulations and an EPA decision under the Clean Air Act.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Losing legal challenges to its regulations has been a regular part of EPA's history, explains Eric V. Schaeffer, executive director of the </a:t>
            </a:r>
            <a:r>
              <a:rPr lang="en-US" sz="1200" b="0" i="0" u="none" strike="noStrike" kern="1200" dirty="0" smtClean="0">
                <a:solidFill>
                  <a:schemeClr val="tx1"/>
                </a:solidFill>
                <a:effectLst/>
                <a:latin typeface="+mn-lt"/>
                <a:ea typeface="+mn-ea"/>
                <a:cs typeface="+mn-cs"/>
                <a:hlinkClick r:id="rId5"/>
              </a:rPr>
              <a:t>Environmental Integrity Project</a:t>
            </a:r>
            <a:r>
              <a:rPr lang="en-US" sz="1200" b="0" i="0" kern="1200" dirty="0" smtClean="0">
                <a:solidFill>
                  <a:schemeClr val="tx1"/>
                </a:solidFill>
                <a:effectLst/>
                <a:latin typeface="+mn-lt"/>
                <a:ea typeface="+mn-ea"/>
                <a:cs typeface="+mn-cs"/>
              </a:rPr>
              <a:t>, a group that advocates for more effective enforcement of pollution control laws. Schaeffer is a former EPA attorney who resigned as director of the agency's Office of Regulatory Enforcement in 2002 to protest White House political interference with efforts to enforce the Clean Air Act.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"It's not like EPA's never lost in court before," Schaeffer says, adding that in his years as an agency lawyer, "I got my fanny kicked."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But the recent string of EPA's legal defeats is unusual, he says. "It's a pretty significant run—just one after another."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Democrats in Congress, environmental activists, and state regulators see a pattern in these losses. In a half-dozen cases during the past two years, federal courts have rejected the agency's arguments, saying they don't line up with the mandates Congress wrote into the Clean Air Act.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seems that we just keep on this same direction of political decisions," instead of heading toward rules that conform to "the protective laws that Congress has passed," says Sen. </a:t>
            </a:r>
            <a:r>
              <a:rPr lang="en-US" sz="1200" b="0" i="0" u="none" strike="noStrike" kern="1200" dirty="0" smtClean="0">
                <a:solidFill>
                  <a:schemeClr val="tx1"/>
                </a:solidFill>
                <a:effectLst/>
                <a:latin typeface="+mn-lt"/>
                <a:ea typeface="+mn-ea"/>
                <a:cs typeface="+mn-cs"/>
                <a:hlinkClick r:id="rId6"/>
              </a:rPr>
              <a:t>Barbara Boxer</a:t>
            </a:r>
            <a:r>
              <a:rPr lang="en-US" sz="1200" b="0" i="0" kern="1200" dirty="0" smtClean="0">
                <a:solidFill>
                  <a:schemeClr val="tx1"/>
                </a:solidFill>
                <a:effectLst/>
                <a:latin typeface="+mn-lt"/>
                <a:ea typeface="+mn-ea"/>
                <a:cs typeface="+mn-cs"/>
              </a:rPr>
              <a:t> (D-Calif.), who chairs the Senate Environment &amp; Public Works Committee.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State and local air pollution regulators are also unhappy about EPA's string of overturned rules because it makes it harder to set their own regulations. S. William Becker, executive director of the </a:t>
            </a:r>
            <a:r>
              <a:rPr lang="en-US" sz="1200" b="0" i="0" u="none" strike="noStrike" kern="1200" dirty="0" smtClean="0">
                <a:solidFill>
                  <a:schemeClr val="tx1"/>
                </a:solidFill>
                <a:effectLst/>
                <a:latin typeface="+mn-lt"/>
                <a:ea typeface="+mn-ea"/>
                <a:cs typeface="+mn-cs"/>
                <a:hlinkClick r:id="rId7"/>
              </a:rPr>
              <a:t>National Association of Clean Air Agencies</a:t>
            </a:r>
            <a:r>
              <a:rPr lang="en-US" sz="1200" b="0" i="0" kern="1200" dirty="0" smtClean="0">
                <a:solidFill>
                  <a:schemeClr val="tx1"/>
                </a:solidFill>
                <a:effectLst/>
                <a:latin typeface="+mn-lt"/>
                <a:ea typeface="+mn-ea"/>
                <a:cs typeface="+mn-cs"/>
              </a:rPr>
              <a:t>, calls the EPA's recent losses in court "a steady drumbeat of actions that have interrupted state and local agencies' ability to implement the Clean Air Act."</a:t>
            </a:r>
          </a:p>
          <a:p>
            <a:r>
              <a:rPr lang="en-US" sz="1200" b="0" i="0" kern="1200" dirty="0" smtClean="0">
                <a:solidFill>
                  <a:schemeClr val="tx1"/>
                </a:solidFill>
                <a:effectLst/>
                <a:latin typeface="+mn-lt"/>
                <a:ea typeface="+mn-ea"/>
                <a:cs typeface="+mn-cs"/>
              </a:rPr>
              <a:t>Those rulings have relied on a legal analysis the U.S. Supreme Court established in 1984. It guides judges on when they should defer to a federal agency's interpretation of any law that empowers that agency to regulate. This includes EPA's authority to control pollution under the Clean Air Act.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Under that analysis, a court must first determine if the meaning of a law, as written by Congress, is clear. If it is, the court must abide by that meaning and reject any alternative interpretation by the agency.</a:t>
            </a:r>
          </a:p>
          <a:p>
            <a:r>
              <a:rPr lang="en-US" sz="1200" b="0" i="0" kern="1200" dirty="0" smtClean="0">
                <a:solidFill>
                  <a:schemeClr val="tx1"/>
                </a:solidFill>
                <a:effectLst/>
                <a:latin typeface="+mn-lt"/>
                <a:ea typeface="+mn-ea"/>
                <a:cs typeface="+mn-cs"/>
              </a:rPr>
              <a:t>A second step is necessary if the meaning of the statute is ambiguous. Under these circumstances, a court must then accept any reasonable interpretation by the agency.</a:t>
            </a:r>
          </a:p>
          <a:p>
            <a:r>
              <a:rPr lang="en-US" sz="1200" b="0" i="0" kern="1200" dirty="0" smtClean="0">
                <a:solidFill>
                  <a:schemeClr val="tx1"/>
                </a:solidFill>
                <a:effectLst/>
                <a:latin typeface="+mn-lt"/>
                <a:ea typeface="+mn-ea"/>
                <a:cs typeface="+mn-cs"/>
              </a:rPr>
              <a:t>Many Clean Air Act cases have gotten past the first step of this analysis. That means the legal wrangling focused on whether EPA's interpretation of the law, contained in the regulation under challenge, was reasonable. But the courts have stopped at the first step of the analysis in six recent high-profile cases lost by the agency. They have determined that EPA's actions were counter to clear statutory mandates.</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a:t>
            </a:fld>
            <a:endParaRPr lang="en-US" dirty="0"/>
          </a:p>
        </p:txBody>
      </p:sp>
    </p:spTree>
    <p:extLst>
      <p:ext uri="{BB962C8B-B14F-4D97-AF65-F5344CB8AC3E}">
        <p14:creationId xmlns:p14="http://schemas.microsoft.com/office/powerpoint/2010/main" val="194316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the results for the Base Case, in the Elementa manuscript (submitted Feb 2016)</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18</a:t>
            </a:fld>
            <a:endParaRPr lang="en-US" dirty="0"/>
          </a:p>
        </p:txBody>
      </p:sp>
    </p:spTree>
    <p:extLst>
      <p:ext uri="{BB962C8B-B14F-4D97-AF65-F5344CB8AC3E}">
        <p14:creationId xmlns:p14="http://schemas.microsoft.com/office/powerpoint/2010/main" val="58763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 GLRI</a:t>
            </a:r>
            <a:r>
              <a:rPr lang="en-US" baseline="0" dirty="0" smtClean="0"/>
              <a:t> </a:t>
            </a:r>
            <a:r>
              <a:rPr lang="en-US" dirty="0" smtClean="0"/>
              <a:t>funding is provided through</a:t>
            </a:r>
            <a:r>
              <a:rPr lang="en-US" baseline="0" dirty="0" smtClean="0"/>
              <a:t> an IAG that is developed between NOAA and EPA. Due to the time required to develop each year’s IAG, the funds for any given FY’s award actually come to NOAA sometime in the middle to the end of the FY. So, for example, the FY10 funds arrived at NOAA in April 2010, and the award covered work that was carried out between then and Dec 2011</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21</a:t>
            </a:fld>
            <a:endParaRPr lang="en-US" dirty="0"/>
          </a:p>
        </p:txBody>
      </p:sp>
    </p:spTree>
    <p:extLst>
      <p:ext uri="{BB962C8B-B14F-4D97-AF65-F5344CB8AC3E}">
        <p14:creationId xmlns:p14="http://schemas.microsoft.com/office/powerpoint/2010/main" val="385920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22</a:t>
            </a:fld>
            <a:endParaRPr lang="en-US" dirty="0"/>
          </a:p>
        </p:txBody>
      </p:sp>
    </p:spTree>
    <p:extLst>
      <p:ext uri="{BB962C8B-B14F-4D97-AF65-F5344CB8AC3E}">
        <p14:creationId xmlns:p14="http://schemas.microsoft.com/office/powerpoint/2010/main" val="385920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24</a:t>
            </a:fld>
            <a:endParaRPr lang="en-US" dirty="0"/>
          </a:p>
        </p:txBody>
      </p:sp>
    </p:spTree>
    <p:extLst>
      <p:ext uri="{BB962C8B-B14F-4D97-AF65-F5344CB8AC3E}">
        <p14:creationId xmlns:p14="http://schemas.microsoft.com/office/powerpoint/2010/main" val="189959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600"/>
              </a:spcBef>
              <a:buFont typeface="Calibri" panose="020F0502020204030204" pitchFamily="34" charset="0"/>
              <a:buChar char="●"/>
            </a:pPr>
            <a:r>
              <a:rPr lang="en-US" sz="1800" b="1" dirty="0" smtClean="0"/>
              <a:t> Department of Commerce Strategic</a:t>
            </a:r>
            <a:r>
              <a:rPr lang="en-US" sz="1800" b="1" baseline="0" dirty="0" smtClean="0"/>
              <a:t> Plan (2014-2018):  </a:t>
            </a:r>
            <a:r>
              <a:rPr lang="en-US" sz="1800" b="0" baseline="0" dirty="0" smtClean="0"/>
              <a:t>(http://www.arl.noaa.gov/documents/doc_fy2014-2018_strategic_plan.pdf)</a:t>
            </a:r>
          </a:p>
          <a:p>
            <a:pPr>
              <a:lnSpc>
                <a:spcPct val="110000"/>
              </a:lnSpc>
              <a:spcBef>
                <a:spcPts val="600"/>
              </a:spcBef>
              <a:buFont typeface="Calibri" panose="020F0502020204030204" pitchFamily="34" charset="0"/>
              <a:buChar char="●"/>
            </a:pPr>
            <a:endParaRPr lang="en-US" sz="1800" b="1"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Ensure communities and businesses have the necessary information, products, and services to prepare for and prosper in a changing environment: </a:t>
            </a:r>
          </a:p>
          <a:p>
            <a:pPr marL="798513" lvl="1" indent="-168275" defTabSz="803275">
              <a:lnSpc>
                <a:spcPct val="110000"/>
              </a:lnSpc>
              <a:spcBef>
                <a:spcPts val="600"/>
              </a:spcBef>
              <a:buFont typeface="Courier New" panose="02070309020205020404" pitchFamily="49" charset="0"/>
              <a:buChar char="o"/>
            </a:pPr>
            <a:r>
              <a:rPr lang="en-US" sz="1400" i="1" dirty="0" smtClean="0"/>
              <a:t>Advance the understanding and prediction of changes in the environment through world class science and observations (NIST, NOAA)</a:t>
            </a:r>
          </a:p>
          <a:p>
            <a:pPr marL="798513" lvl="1" indent="-168275" defTabSz="803275">
              <a:lnSpc>
                <a:spcPct val="110000"/>
              </a:lnSpc>
              <a:spcBef>
                <a:spcPts val="600"/>
              </a:spcBef>
              <a:buFont typeface="Courier New" panose="02070309020205020404" pitchFamily="49" charset="0"/>
              <a:buChar char="o"/>
            </a:pPr>
            <a:r>
              <a:rPr lang="en-US" sz="1400" i="1" dirty="0" smtClean="0"/>
              <a:t>Foster</a:t>
            </a:r>
            <a:r>
              <a:rPr lang="en-US" sz="1400" i="1" baseline="0" dirty="0" smtClean="0"/>
              <a:t> healthy and sustainable marine resources, habitats, and ecosystems through improved management and partnerships (NOAA)</a:t>
            </a:r>
          </a:p>
          <a:p>
            <a:pPr marL="798513" lvl="1" indent="-168275" defTabSz="803275">
              <a:lnSpc>
                <a:spcPct val="110000"/>
              </a:lnSpc>
              <a:spcBef>
                <a:spcPts val="600"/>
              </a:spcBef>
              <a:buFont typeface="Courier New" panose="02070309020205020404" pitchFamily="49" charset="0"/>
              <a:buChar char="o"/>
            </a:pPr>
            <a:r>
              <a:rPr lang="en-US" sz="1400" i="1" baseline="0" dirty="0" smtClean="0"/>
              <a:t>Enable  U.S. businesses to adapt and prosper by developing environmental and climate-informed solutions (ESA, ITA, NIST, NOAA)</a:t>
            </a:r>
            <a:endParaRPr lang="en-US" sz="1400" i="1" dirty="0" smtClean="0"/>
          </a:p>
          <a:p>
            <a:pPr marL="512763" indent="-166688">
              <a:lnSpc>
                <a:spcPct val="110000"/>
              </a:lnSpc>
              <a:spcBef>
                <a:spcPts val="600"/>
              </a:spcBef>
              <a:buFont typeface="Calibri" panose="020F0502020204030204" pitchFamily="34" charset="0"/>
              <a:buChar char="‒"/>
            </a:pPr>
            <a:endParaRPr lang="en-US" sz="1600" i="1" dirty="0" smtClean="0">
              <a:solidFill>
                <a:srgbClr val="92D050"/>
              </a:solidFill>
            </a:endParaRPr>
          </a:p>
          <a:p>
            <a:pPr marL="0" marR="0" indent="0" algn="l" defTabSz="914400" rtl="0" eaLnBrk="1" fontAlgn="auto" latinLnBrk="0" hangingPunct="1">
              <a:lnSpc>
                <a:spcPct val="110000"/>
              </a:lnSpc>
              <a:spcBef>
                <a:spcPts val="600"/>
              </a:spcBef>
              <a:spcAft>
                <a:spcPts val="0"/>
              </a:spcAft>
              <a:buClrTx/>
              <a:buSzTx/>
              <a:buFont typeface="Calibri" panose="020F0502020204030204" pitchFamily="34" charset="0"/>
              <a:buChar char="●"/>
              <a:tabLst/>
              <a:defRPr/>
            </a:pPr>
            <a:r>
              <a:rPr lang="en-US" sz="1800" b="1" dirty="0" smtClean="0"/>
              <a:t> NOAA Five</a:t>
            </a:r>
            <a:r>
              <a:rPr lang="en-US" sz="1800" b="1" baseline="0" dirty="0" smtClean="0"/>
              <a:t> Year R&amp;D Plan (2013-2017): </a:t>
            </a:r>
            <a:r>
              <a:rPr lang="en-US" sz="1800" b="0" dirty="0" smtClean="0"/>
              <a:t>(http://www.arl.noaa.gov/documents/NOAA%205%20Year%20RDPlan_2013-2017.pdf)</a:t>
            </a:r>
          </a:p>
          <a:p>
            <a:pPr>
              <a:lnSpc>
                <a:spcPct val="110000"/>
              </a:lnSpc>
              <a:spcBef>
                <a:spcPts val="600"/>
              </a:spcBef>
              <a:buFont typeface="Calibri" panose="020F0502020204030204" pitchFamily="34" charset="0"/>
              <a:buChar char="●"/>
            </a:pPr>
            <a:endParaRPr lang="en-US" sz="1800" b="1"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Healthy Oceans: </a:t>
            </a:r>
          </a:p>
          <a:p>
            <a:pPr marL="798513" lvl="1" indent="-168275" defTabSz="803275">
              <a:lnSpc>
                <a:spcPct val="110000"/>
              </a:lnSpc>
              <a:spcBef>
                <a:spcPts val="600"/>
              </a:spcBef>
              <a:buFont typeface="Courier New" panose="02070309020205020404" pitchFamily="49" charset="0"/>
              <a:buChar char="o"/>
            </a:pPr>
            <a:r>
              <a:rPr lang="en-US" sz="1400" i="1" dirty="0" smtClean="0"/>
              <a:t>How do environmental changes affect marine and coastal ecosystems?</a:t>
            </a:r>
          </a:p>
          <a:p>
            <a:pPr marL="512763" indent="-166688">
              <a:lnSpc>
                <a:spcPct val="110000"/>
              </a:lnSpc>
              <a:spcBef>
                <a:spcPts val="600"/>
              </a:spcBef>
              <a:buFont typeface="Calibri" panose="020F0502020204030204" pitchFamily="34" charset="0"/>
              <a:buChar char="‒"/>
            </a:pPr>
            <a:endParaRPr lang="en-US" sz="1600" i="1" dirty="0" smtClean="0">
              <a:solidFill>
                <a:srgbClr val="92D050"/>
              </a:solidFill>
            </a:endParaRPr>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Resilient Coastal Communities and Economies: </a:t>
            </a:r>
          </a:p>
          <a:p>
            <a:pPr marL="798513" lvl="1" indent="-168275" defTabSz="803275">
              <a:lnSpc>
                <a:spcPct val="110000"/>
              </a:lnSpc>
              <a:spcBef>
                <a:spcPts val="600"/>
              </a:spcBef>
              <a:buFont typeface="Courier New" panose="02070309020205020404" pitchFamily="49" charset="0"/>
              <a:buChar char="o"/>
            </a:pPr>
            <a:r>
              <a:rPr lang="en-US" sz="1400" i="1" dirty="0" smtClean="0"/>
              <a:t>How do we ensure that growing maritime commerce stays safe &amp; sustainable?  </a:t>
            </a:r>
          </a:p>
          <a:p>
            <a:pPr marL="798513" lvl="1" indent="-168275" defTabSz="803275">
              <a:lnSpc>
                <a:spcPct val="110000"/>
              </a:lnSpc>
              <a:spcBef>
                <a:spcPts val="600"/>
              </a:spcBef>
              <a:buFont typeface="Courier New" panose="02070309020205020404" pitchFamily="49" charset="0"/>
              <a:buChar char="o"/>
            </a:pPr>
            <a:r>
              <a:rPr lang="en-US" sz="1400" i="1" dirty="0" smtClean="0"/>
              <a:t>How do we reduce the economic, ecological, &amp; health impacts of degraded water quality?</a:t>
            </a:r>
          </a:p>
          <a:p>
            <a:pPr marL="512763" indent="-166688">
              <a:lnSpc>
                <a:spcPct val="110000"/>
              </a:lnSpc>
              <a:spcBef>
                <a:spcPts val="600"/>
              </a:spcBef>
              <a:buFont typeface="Calibri" panose="020F0502020204030204" pitchFamily="34" charset="0"/>
              <a:buChar char="‒"/>
            </a:pPr>
            <a:endParaRPr lang="en-US" sz="1600" i="1" dirty="0" smtClean="0">
              <a:solidFill>
                <a:srgbClr val="92D050"/>
              </a:solidFill>
            </a:endParaRPr>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Environmental Modeling: </a:t>
            </a:r>
          </a:p>
          <a:p>
            <a:pPr marL="798513" lvl="1" indent="-168275" defTabSz="803275">
              <a:lnSpc>
                <a:spcPct val="110000"/>
              </a:lnSpc>
              <a:spcBef>
                <a:spcPts val="600"/>
              </a:spcBef>
              <a:buFont typeface="Courier New" panose="02070309020205020404" pitchFamily="49" charset="0"/>
              <a:buChar char="o"/>
            </a:pPr>
            <a:r>
              <a:rPr lang="en-US" sz="1400" i="1" dirty="0" smtClean="0"/>
              <a:t>How can modeling be best integrated and improved with respect to skill, efficiency, and adaptability? </a:t>
            </a:r>
          </a:p>
          <a:p>
            <a:pPr marL="630238" lvl="1" indent="0" defTabSz="803275">
              <a:lnSpc>
                <a:spcPct val="110000"/>
              </a:lnSpc>
              <a:spcBef>
                <a:spcPts val="600"/>
              </a:spcBef>
              <a:buFont typeface="Courier New" panose="02070309020205020404" pitchFamily="49" charset="0"/>
              <a:buNone/>
            </a:pPr>
            <a:endParaRPr lang="en-US" sz="1400" i="1" dirty="0" smtClean="0"/>
          </a:p>
          <a:p>
            <a:pPr>
              <a:lnSpc>
                <a:spcPct val="110000"/>
              </a:lnSpc>
              <a:spcBef>
                <a:spcPts val="600"/>
              </a:spcBef>
              <a:buFont typeface="Calibri" panose="020F0502020204030204" pitchFamily="34" charset="0"/>
              <a:buChar char="●"/>
            </a:pPr>
            <a:r>
              <a:rPr lang="en-US" sz="1800" b="1" dirty="0" smtClean="0"/>
              <a:t> NOAA Next Generation Strategic Plan (2010):  (</a:t>
            </a:r>
            <a:r>
              <a:rPr lang="en-US" sz="1800" dirty="0" smtClean="0"/>
              <a:t>http://www.arl.noaa.gov/documents/NOAA_NGSP.pdf)</a:t>
            </a:r>
          </a:p>
          <a:p>
            <a:pPr>
              <a:lnSpc>
                <a:spcPct val="110000"/>
              </a:lnSpc>
              <a:spcBef>
                <a:spcPts val="600"/>
              </a:spcBef>
              <a:buFont typeface="Calibri" panose="020F0502020204030204" pitchFamily="34" charset="0"/>
              <a:buNone/>
            </a:pPr>
            <a:endParaRPr lang="en-US" sz="1800"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Weather-Ready Nation: </a:t>
            </a:r>
          </a:p>
          <a:p>
            <a:pPr marL="798513" lvl="1" indent="-168275" defTabSz="803275">
              <a:lnSpc>
                <a:spcPct val="110000"/>
              </a:lnSpc>
              <a:spcBef>
                <a:spcPts val="600"/>
              </a:spcBef>
              <a:buFont typeface="Courier New" panose="02070309020205020404" pitchFamily="49" charset="0"/>
              <a:buChar char="o"/>
            </a:pPr>
            <a:r>
              <a:rPr lang="en-US" sz="1400" i="1" dirty="0" smtClean="0"/>
              <a:t>Healthy people and communities due to improved air and water quality services</a:t>
            </a:r>
          </a:p>
          <a:p>
            <a:pPr marL="798513" lvl="1" indent="-168275" defTabSz="803275">
              <a:lnSpc>
                <a:spcPct val="110000"/>
              </a:lnSpc>
              <a:spcBef>
                <a:spcPts val="600"/>
              </a:spcBef>
              <a:buFont typeface="Courier New" panose="02070309020205020404" pitchFamily="49" charset="0"/>
              <a:buChar char="o"/>
            </a:pPr>
            <a:r>
              <a:rPr lang="en-US" sz="1400" i="1" dirty="0" smtClean="0"/>
              <a:t>A more productive &amp; efficient economy through environ. info. relevant to key sectors of the U.S. economy</a:t>
            </a:r>
          </a:p>
          <a:p>
            <a:pPr marL="630238" lvl="1" indent="0" defTabSz="803275">
              <a:lnSpc>
                <a:spcPct val="110000"/>
              </a:lnSpc>
              <a:spcBef>
                <a:spcPts val="600"/>
              </a:spcBef>
              <a:buFont typeface="Courier New" panose="02070309020205020404" pitchFamily="49" charset="0"/>
              <a:buNone/>
            </a:pPr>
            <a:endParaRPr lang="en-US" sz="1400" i="1"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Healthy Oceans: </a:t>
            </a:r>
          </a:p>
          <a:p>
            <a:pPr marL="798513" lvl="1" indent="-168275" defTabSz="803275">
              <a:lnSpc>
                <a:spcPct val="110000"/>
              </a:lnSpc>
              <a:spcBef>
                <a:spcPts val="600"/>
              </a:spcBef>
              <a:buFont typeface="Courier New" panose="02070309020205020404" pitchFamily="49" charset="0"/>
              <a:buChar char="o"/>
            </a:pPr>
            <a:r>
              <a:rPr lang="en-US" sz="1400" i="1" dirty="0" smtClean="0"/>
              <a:t>Improved understanding of ecosystems to inform resource management decisions</a:t>
            </a:r>
          </a:p>
          <a:p>
            <a:pPr marL="798513" lvl="1" indent="-168275" defTabSz="803275">
              <a:lnSpc>
                <a:spcPct val="110000"/>
              </a:lnSpc>
              <a:spcBef>
                <a:spcPts val="600"/>
              </a:spcBef>
              <a:buFont typeface="Courier New" panose="02070309020205020404" pitchFamily="49" charset="0"/>
              <a:buChar char="o"/>
            </a:pPr>
            <a:r>
              <a:rPr lang="en-US" sz="1400" i="1" dirty="0" smtClean="0"/>
              <a:t>Sustainable fisheries and safe seafood for healthy populations and vibrant communities</a:t>
            </a:r>
          </a:p>
          <a:p>
            <a:pPr marL="798513" lvl="1" indent="-168275" defTabSz="803275">
              <a:lnSpc>
                <a:spcPct val="110000"/>
              </a:lnSpc>
              <a:spcBef>
                <a:spcPts val="600"/>
              </a:spcBef>
              <a:buFont typeface="Courier New" panose="02070309020205020404" pitchFamily="49" charset="0"/>
              <a:buChar char="o"/>
            </a:pPr>
            <a:r>
              <a:rPr lang="en-US" sz="1400" i="1" dirty="0" smtClean="0"/>
              <a:t>Recovered and healthy marine and coastal species</a:t>
            </a:r>
          </a:p>
          <a:p>
            <a:pPr marL="798513" lvl="1" indent="-168275" defTabSz="803275">
              <a:lnSpc>
                <a:spcPct val="110000"/>
              </a:lnSpc>
              <a:spcBef>
                <a:spcPts val="600"/>
              </a:spcBef>
              <a:buFont typeface="Courier New" panose="02070309020205020404" pitchFamily="49" charset="0"/>
              <a:buChar char="o"/>
            </a:pPr>
            <a:r>
              <a:rPr lang="en-US" sz="1400" i="1" dirty="0" smtClean="0"/>
              <a:t>Healthy habitats that sustain resilient and thriving marine resources and communities</a:t>
            </a:r>
          </a:p>
          <a:p>
            <a:pPr marL="630238" lvl="1" indent="0" defTabSz="803275">
              <a:lnSpc>
                <a:spcPct val="110000"/>
              </a:lnSpc>
              <a:spcBef>
                <a:spcPts val="600"/>
              </a:spcBef>
              <a:buFont typeface="Courier New" panose="02070309020205020404" pitchFamily="49" charset="0"/>
              <a:buNone/>
            </a:pPr>
            <a:endParaRPr lang="en-US" sz="1400" i="1"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Resilient Coastal Communities and Economies</a:t>
            </a:r>
          </a:p>
          <a:p>
            <a:pPr marL="798513" lvl="1" indent="-168275" defTabSz="803275">
              <a:lnSpc>
                <a:spcPct val="110000"/>
              </a:lnSpc>
              <a:spcBef>
                <a:spcPts val="600"/>
              </a:spcBef>
              <a:buFont typeface="Courier New" panose="02070309020205020404" pitchFamily="49" charset="0"/>
              <a:buChar char="o"/>
            </a:pPr>
            <a:r>
              <a:rPr lang="en-US" sz="1400" i="1" dirty="0" smtClean="0"/>
              <a:t>Coastal and Great Lakes communities are environmentally and economically sustainable</a:t>
            </a:r>
          </a:p>
          <a:p>
            <a:pPr marL="798513" lvl="1" indent="-168275" defTabSz="803275">
              <a:lnSpc>
                <a:spcPct val="110000"/>
              </a:lnSpc>
              <a:spcBef>
                <a:spcPts val="600"/>
              </a:spcBef>
              <a:buFont typeface="Courier New" panose="02070309020205020404" pitchFamily="49" charset="0"/>
              <a:buChar char="o"/>
            </a:pPr>
            <a:r>
              <a:rPr lang="en-US" sz="1400" i="1" dirty="0" smtClean="0"/>
              <a:t>Comprehensive ocean and coastal planning and management</a:t>
            </a:r>
          </a:p>
          <a:p>
            <a:pPr marL="798513" lvl="1" indent="-168275" defTabSz="803275">
              <a:lnSpc>
                <a:spcPct val="110000"/>
              </a:lnSpc>
              <a:spcBef>
                <a:spcPts val="600"/>
              </a:spcBef>
              <a:buFont typeface="Courier New" panose="02070309020205020404" pitchFamily="49" charset="0"/>
              <a:buChar char="o"/>
            </a:pPr>
            <a:r>
              <a:rPr lang="en-US" sz="1400" i="1" dirty="0" smtClean="0"/>
              <a:t>Improved coastal water quality supporting human health and coastal ecosystem services</a:t>
            </a:r>
          </a:p>
          <a:p>
            <a:pPr marL="798513" lvl="1" indent="-168275" defTabSz="803275">
              <a:lnSpc>
                <a:spcPct val="110000"/>
              </a:lnSpc>
              <a:spcBef>
                <a:spcPts val="600"/>
              </a:spcBef>
              <a:buFont typeface="Courier New" panose="02070309020205020404" pitchFamily="49" charset="0"/>
              <a:buChar char="o"/>
            </a:pPr>
            <a:endParaRPr lang="en-US" sz="1400" i="1"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NOAA’s Science and Technology Enterprise: </a:t>
            </a:r>
          </a:p>
          <a:p>
            <a:pPr marL="798513" lvl="1" indent="-168275" defTabSz="803275">
              <a:lnSpc>
                <a:spcPct val="110000"/>
              </a:lnSpc>
              <a:spcBef>
                <a:spcPts val="600"/>
              </a:spcBef>
              <a:buFont typeface="Courier New" panose="02070309020205020404" pitchFamily="49" charset="0"/>
              <a:buChar char="o"/>
            </a:pPr>
            <a:r>
              <a:rPr lang="en-US" sz="1400" i="1" dirty="0" smtClean="0"/>
              <a:t>A holistic understanding of the Earth system through research</a:t>
            </a:r>
          </a:p>
          <a:p>
            <a:pPr marL="798513" lvl="1" indent="-168275" defTabSz="803275">
              <a:lnSpc>
                <a:spcPct val="110000"/>
              </a:lnSpc>
              <a:spcBef>
                <a:spcPts val="600"/>
              </a:spcBef>
              <a:buFont typeface="Courier New" panose="02070309020205020404" pitchFamily="49" charset="0"/>
              <a:buChar char="o"/>
            </a:pPr>
            <a:r>
              <a:rPr lang="en-US" sz="1400" i="1" dirty="0" smtClean="0"/>
              <a:t>An integrated environmental modeling system </a:t>
            </a:r>
          </a:p>
          <a:p>
            <a:pPr marL="798513" lvl="1" indent="-168275" defTabSz="803275">
              <a:lnSpc>
                <a:spcPct val="110000"/>
              </a:lnSpc>
              <a:spcBef>
                <a:spcPts val="600"/>
              </a:spcBef>
              <a:buFont typeface="Courier New" panose="02070309020205020404" pitchFamily="49" charset="0"/>
              <a:buChar char="o"/>
            </a:pPr>
            <a:endParaRPr lang="en-US" sz="1400" i="1"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NOAA’s Engagement</a:t>
            </a:r>
            <a:r>
              <a:rPr lang="en-US" sz="1600" i="1" baseline="0" dirty="0" smtClean="0">
                <a:solidFill>
                  <a:srgbClr val="92D050"/>
                </a:solidFill>
              </a:rPr>
              <a:t> Enterprise</a:t>
            </a:r>
            <a:r>
              <a:rPr lang="en-US" sz="1600" i="1" dirty="0" smtClean="0">
                <a:solidFill>
                  <a:srgbClr val="92D050"/>
                </a:solidFill>
              </a:rPr>
              <a:t>: </a:t>
            </a:r>
          </a:p>
          <a:p>
            <a:pPr marL="798513" lvl="1" indent="-168275" defTabSz="803275">
              <a:lnSpc>
                <a:spcPct val="110000"/>
              </a:lnSpc>
              <a:spcBef>
                <a:spcPts val="600"/>
              </a:spcBef>
              <a:buFont typeface="Courier New" panose="02070309020205020404" pitchFamily="49" charset="0"/>
              <a:buChar char="o"/>
            </a:pPr>
            <a:r>
              <a:rPr lang="en-US" sz="1400" i="1" dirty="0" smtClean="0"/>
              <a:t>An engaged and educated public with an improved capacity to make scientifically informed environmental decisions</a:t>
            </a:r>
          </a:p>
          <a:p>
            <a:pPr marL="798513" lvl="1" indent="-168275" defTabSz="803275">
              <a:lnSpc>
                <a:spcPct val="110000"/>
              </a:lnSpc>
              <a:spcBef>
                <a:spcPts val="600"/>
              </a:spcBef>
              <a:buFont typeface="Courier New" panose="02070309020205020404" pitchFamily="49" charset="0"/>
              <a:buChar char="o"/>
            </a:pPr>
            <a:r>
              <a:rPr lang="en-US" sz="1400" i="1" dirty="0" smtClean="0"/>
              <a:t>Integrated services meeting the evolving demands of regional stakeholders </a:t>
            </a:r>
          </a:p>
          <a:p>
            <a:pPr marL="798513" lvl="1" indent="-168275" defTabSz="803275">
              <a:lnSpc>
                <a:spcPct val="110000"/>
              </a:lnSpc>
              <a:spcBef>
                <a:spcPts val="600"/>
              </a:spcBef>
              <a:buFont typeface="Courier New" panose="02070309020205020404" pitchFamily="49" charset="0"/>
              <a:buChar char="o"/>
            </a:pPr>
            <a:endParaRPr lang="en-US" sz="1400" i="1" dirty="0" smtClean="0"/>
          </a:p>
          <a:p>
            <a:pPr>
              <a:lnSpc>
                <a:spcPct val="110000"/>
              </a:lnSpc>
              <a:spcBef>
                <a:spcPts val="600"/>
              </a:spcBef>
              <a:buFont typeface="Calibri" panose="020F0502020204030204" pitchFamily="34" charset="0"/>
              <a:buChar char="●"/>
            </a:pPr>
            <a:r>
              <a:rPr lang="en-US" sz="1800" b="1" dirty="0" smtClean="0"/>
              <a:t> OAR Strategic Plan:  </a:t>
            </a:r>
            <a:r>
              <a:rPr lang="en-US" sz="1800" b="0" dirty="0" smtClean="0"/>
              <a:t>(http://www.arl.noaa.gov/documents/OARStrategicPlan.pdf)</a:t>
            </a:r>
          </a:p>
          <a:p>
            <a:pPr>
              <a:lnSpc>
                <a:spcPct val="110000"/>
              </a:lnSpc>
              <a:spcBef>
                <a:spcPts val="600"/>
              </a:spcBef>
              <a:buFont typeface="Calibri" panose="020F0502020204030204" pitchFamily="34" charset="0"/>
              <a:buNone/>
            </a:pPr>
            <a:endParaRPr lang="en-US" sz="1800" dirty="0" smtClean="0"/>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Weather-Ready Nation:  </a:t>
            </a:r>
            <a:r>
              <a:rPr lang="en-US" sz="1400" i="1" dirty="0" smtClean="0"/>
              <a:t>How are atmospheric chemistry and composition related to each other and ecosystems…?</a:t>
            </a:r>
          </a:p>
          <a:p>
            <a:pPr marL="512763" indent="-166688">
              <a:lnSpc>
                <a:spcPct val="110000"/>
              </a:lnSpc>
              <a:spcBef>
                <a:spcPts val="600"/>
              </a:spcBef>
              <a:buFont typeface="Calibri" panose="020F0502020204030204" pitchFamily="34" charset="0"/>
              <a:buChar char="‒"/>
            </a:pPr>
            <a:endParaRPr lang="en-US" sz="1600" i="1" dirty="0" smtClean="0">
              <a:solidFill>
                <a:srgbClr val="92D050"/>
              </a:solidFill>
            </a:endParaRPr>
          </a:p>
          <a:p>
            <a:pPr marL="512763" indent="-166688">
              <a:lnSpc>
                <a:spcPct val="110000"/>
              </a:lnSpc>
              <a:spcBef>
                <a:spcPts val="600"/>
              </a:spcBef>
              <a:buFont typeface="Calibri" panose="020F0502020204030204" pitchFamily="34" charset="0"/>
              <a:buChar char="‒"/>
            </a:pPr>
            <a:r>
              <a:rPr lang="en-US" sz="1600" i="1" dirty="0" smtClean="0">
                <a:solidFill>
                  <a:srgbClr val="92D050"/>
                </a:solidFill>
              </a:rPr>
              <a:t>Healthy Oceans:  </a:t>
            </a:r>
            <a:r>
              <a:rPr lang="en-US" sz="1600" i="1" dirty="0" smtClean="0"/>
              <a:t>How do environmental changes affect marine and coastal ecosystems?</a:t>
            </a:r>
            <a:endParaRPr lang="en-US" sz="1800" dirty="0" smtClean="0">
              <a:solidFill>
                <a:srgbClr val="92D050"/>
              </a:solidFill>
            </a:endParaRPr>
          </a:p>
          <a:p>
            <a:endParaRPr lang="en-US" sz="1800" dirty="0" smtClean="0">
              <a:solidFill>
                <a:srgbClr val="92D050"/>
              </a:solidFill>
            </a:endParaRPr>
          </a:p>
          <a:p>
            <a:pPr>
              <a:lnSpc>
                <a:spcPct val="110000"/>
              </a:lnSpc>
              <a:spcBef>
                <a:spcPts val="600"/>
              </a:spcBef>
              <a:buFont typeface="Calibri" panose="020F0502020204030204" pitchFamily="34" charset="0"/>
              <a:buChar char="●"/>
            </a:pPr>
            <a:r>
              <a:rPr lang="en-US" sz="1400" b="1" dirty="0" smtClean="0"/>
              <a:t> ARL Strategic Plan (2015-2019:  </a:t>
            </a:r>
            <a:r>
              <a:rPr lang="en-US" sz="1400" b="0" dirty="0" smtClean="0"/>
              <a:t>(http://www.arl.noaa.gov/documents/ARL_FinalStrategicPlan_2015-2020.pdf)</a:t>
            </a:r>
          </a:p>
          <a:p>
            <a:pPr>
              <a:lnSpc>
                <a:spcPct val="110000"/>
              </a:lnSpc>
              <a:spcBef>
                <a:spcPts val="600"/>
              </a:spcBef>
              <a:buFont typeface="Calibri" panose="020F0502020204030204" pitchFamily="34" charset="0"/>
              <a:buNone/>
            </a:pPr>
            <a:endParaRPr lang="en-US" sz="1400" dirty="0" smtClean="0"/>
          </a:p>
          <a:p>
            <a:pPr marL="512763" indent="-166688">
              <a:lnSpc>
                <a:spcPct val="110000"/>
              </a:lnSpc>
              <a:spcBef>
                <a:spcPts val="600"/>
              </a:spcBef>
              <a:buFont typeface="Calibri" panose="020F0502020204030204" pitchFamily="34" charset="0"/>
              <a:buChar char="‒"/>
            </a:pPr>
            <a:r>
              <a:rPr lang="en-US" sz="1200" i="1" dirty="0" smtClean="0">
                <a:solidFill>
                  <a:srgbClr val="92D050"/>
                </a:solidFill>
              </a:rPr>
              <a:t>Advance scientific understanding and predictive modeling capabilities of the emission, transport, chemical transformation, and air-surface exchange (including deposition and bi-directional processes) of air pollutants that impact human and ecosystem health. </a:t>
            </a:r>
          </a:p>
          <a:p>
            <a:pPr marL="512763" indent="-166688">
              <a:lnSpc>
                <a:spcPct val="110000"/>
              </a:lnSpc>
              <a:spcBef>
                <a:spcPts val="600"/>
              </a:spcBef>
              <a:buFont typeface="Calibri" panose="020F0502020204030204" pitchFamily="34" charset="0"/>
              <a:buChar char="‒"/>
            </a:pPr>
            <a:endParaRPr lang="en-US" sz="1200" i="1" dirty="0" smtClean="0">
              <a:solidFill>
                <a:srgbClr val="92D050"/>
              </a:solidFill>
            </a:endParaRPr>
          </a:p>
          <a:p>
            <a:pPr marL="512763" indent="-166688">
              <a:lnSpc>
                <a:spcPct val="110000"/>
              </a:lnSpc>
              <a:spcBef>
                <a:spcPts val="600"/>
              </a:spcBef>
              <a:buFont typeface="Calibri" panose="020F0502020204030204" pitchFamily="34" charset="0"/>
              <a:buChar char="‒"/>
            </a:pPr>
            <a:r>
              <a:rPr lang="en-US" dirty="0" smtClean="0"/>
              <a:t>Mercury Monitoring and Studies to address significant uncertainties in the amount of atmospheric mercury deposition to sensitive ecosystems and the sources of that mercury, ARL will pursue several complementary activities,</a:t>
            </a:r>
            <a:r>
              <a:rPr lang="en-US" baseline="0" dirty="0" smtClean="0"/>
              <a:t> including:  </a:t>
            </a:r>
            <a:endParaRPr lang="en-US" dirty="0" smtClean="0"/>
          </a:p>
          <a:p>
            <a:pPr marL="512763" indent="-166688">
              <a:lnSpc>
                <a:spcPct val="110000"/>
              </a:lnSpc>
              <a:spcBef>
                <a:spcPts val="600"/>
              </a:spcBef>
              <a:buFont typeface="Calibri" panose="020F0502020204030204" pitchFamily="34" charset="0"/>
              <a:buChar char="‒"/>
            </a:pPr>
            <a:endParaRPr lang="en-US" dirty="0" smtClean="0"/>
          </a:p>
          <a:p>
            <a:pPr marL="969963" lvl="1" indent="-166688">
              <a:lnSpc>
                <a:spcPct val="110000"/>
              </a:lnSpc>
              <a:spcBef>
                <a:spcPts val="600"/>
              </a:spcBef>
              <a:buFont typeface="Calibri" panose="020F0502020204030204" pitchFamily="34" charset="0"/>
              <a:buChar char="‒"/>
            </a:pPr>
            <a:r>
              <a:rPr lang="en-US" dirty="0" smtClean="0"/>
              <a:t>• Mercury modeling: Building on measurements and insights from field work by ARL and others, ARL will improve its mercury model and apply it to produce robust, policy-relevant information (e.g., source attribution for atmospheric deposition). Potential improvements include incorporation of new bromine chemistry, better methods of providing concentrations of key reactants (e.g., hydroxyl radical) to the model, and a more realistic simulation of surface-exchange processes. In addition, modeling efforts will be used to interpret long-term data sets collected at the surface.</a:t>
            </a:r>
            <a:endParaRPr lang="en-US" sz="1200" i="1" dirty="0" smtClean="0">
              <a:solidFill>
                <a:srgbClr val="92D050"/>
              </a:solidFill>
            </a:endParaRPr>
          </a:p>
          <a:p>
            <a:pPr marL="512763" indent="-166688">
              <a:lnSpc>
                <a:spcPct val="110000"/>
              </a:lnSpc>
              <a:spcBef>
                <a:spcPts val="600"/>
              </a:spcBef>
              <a:buFont typeface="Calibri" panose="020F0502020204030204" pitchFamily="34" charset="0"/>
              <a:buChar char="‒"/>
            </a:pPr>
            <a:endParaRPr lang="en-US" sz="1200" i="1" dirty="0" smtClean="0">
              <a:solidFill>
                <a:srgbClr val="92D050"/>
              </a:solidFill>
            </a:endParaRPr>
          </a:p>
          <a:p>
            <a:pPr marL="512763" indent="-166688">
              <a:lnSpc>
                <a:spcPct val="110000"/>
              </a:lnSpc>
              <a:spcBef>
                <a:spcPts val="600"/>
              </a:spcBef>
              <a:buFont typeface="Calibri" panose="020F0502020204030204" pitchFamily="34" charset="0"/>
              <a:buChar char="‒"/>
            </a:pPr>
            <a:endParaRPr lang="en-US" sz="1200" i="1" dirty="0" smtClean="0">
              <a:solidFill>
                <a:srgbClr val="92D050"/>
              </a:solidFill>
            </a:endParaRPr>
          </a:p>
          <a:p>
            <a:pPr marL="512763" indent="-166688">
              <a:lnSpc>
                <a:spcPct val="110000"/>
              </a:lnSpc>
              <a:spcBef>
                <a:spcPts val="600"/>
              </a:spcBef>
              <a:buFont typeface="Calibri" panose="020F0502020204030204" pitchFamily="34" charset="0"/>
              <a:buChar char="‒"/>
            </a:pPr>
            <a:endParaRPr lang="en-US" sz="1200" i="1" dirty="0" smtClean="0">
              <a:solidFill>
                <a:srgbClr val="92D050"/>
              </a:solidFill>
            </a:endParaRP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25</a:t>
            </a:fld>
            <a:endParaRPr lang="en-US" dirty="0"/>
          </a:p>
        </p:txBody>
      </p:sp>
    </p:spTree>
    <p:extLst>
      <p:ext uri="{BB962C8B-B14F-4D97-AF65-F5344CB8AC3E}">
        <p14:creationId xmlns:p14="http://schemas.microsoft.com/office/powerpoint/2010/main" val="189959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Emissions graphic from the websites below, developed by Kenneth</a:t>
            </a:r>
            <a:r>
              <a:rPr lang="en-US" baseline="0" dirty="0" smtClean="0"/>
              <a:t> J. Davis, based on AMAP/UNEP 2010 global anthropogenic emissions data </a:t>
            </a:r>
            <a:endParaRPr lang="en-US" dirty="0" smtClean="0"/>
          </a:p>
          <a:p>
            <a:endParaRPr lang="en-US" dirty="0" smtClean="0"/>
          </a:p>
          <a:p>
            <a:r>
              <a:rPr lang="en-US" dirty="0" smtClean="0"/>
              <a:t>https://geovisualist.com/2014/05/09/updated-global-mercury-pollution-viz-and-graphics/</a:t>
            </a:r>
          </a:p>
          <a:p>
            <a:endParaRPr lang="en-US" dirty="0" smtClean="0"/>
          </a:p>
          <a:p>
            <a:r>
              <a:rPr lang="en-US" dirty="0" smtClean="0"/>
              <a:t>http://public.tableau.com/shared/5S8FCT7QX?:display_count=no&amp;:showVizHome=no</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26</a:t>
            </a:fld>
            <a:endParaRPr lang="en-US" dirty="0"/>
          </a:p>
        </p:txBody>
      </p:sp>
    </p:spTree>
    <p:extLst>
      <p:ext uri="{BB962C8B-B14F-4D97-AF65-F5344CB8AC3E}">
        <p14:creationId xmlns:p14="http://schemas.microsoft.com/office/powerpoint/2010/main" val="3929833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27</a:t>
            </a:fld>
            <a:endParaRPr lang="en-US" dirty="0"/>
          </a:p>
        </p:txBody>
      </p:sp>
    </p:spTree>
    <p:extLst>
      <p:ext uri="{BB962C8B-B14F-4D97-AF65-F5344CB8AC3E}">
        <p14:creationId xmlns:p14="http://schemas.microsoft.com/office/powerpoint/2010/main" val="3645051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a</a:t>
            </a:r>
            <a:r>
              <a:rPr lang="en-US" baseline="0" dirty="0" smtClean="0"/>
              <a:t> draft of the Report to Congress, released in 2005</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28</a:t>
            </a:fld>
            <a:endParaRPr lang="en-US" dirty="0"/>
          </a:p>
        </p:txBody>
      </p:sp>
    </p:spTree>
    <p:extLst>
      <p:ext uri="{BB962C8B-B14F-4D97-AF65-F5344CB8AC3E}">
        <p14:creationId xmlns:p14="http://schemas.microsoft.com/office/powerpoint/2010/main" val="3655020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altLang="en-US" dirty="0"/>
              <a:t>Thanks to Rick Rosen, the then head of OAR, and folks in Admiral</a:t>
            </a:r>
            <a:r>
              <a:rPr lang="en-US" altLang="en-US" baseline="0" dirty="0"/>
              <a:t> Conrad </a:t>
            </a:r>
            <a:r>
              <a:rPr lang="en-US" altLang="en-US" baseline="0" dirty="0" err="1"/>
              <a:t>Lautenbacher’</a:t>
            </a:r>
            <a:r>
              <a:rPr lang="en-US" altLang="en-US" dirty="0" err="1"/>
              <a:t>s</a:t>
            </a:r>
            <a:r>
              <a:rPr lang="en-US" altLang="en-US" dirty="0"/>
              <a:t> office (</a:t>
            </a:r>
            <a:r>
              <a:rPr lang="en-US" altLang="en-US" dirty="0" err="1"/>
              <a:t>Lautenbacher</a:t>
            </a:r>
            <a:r>
              <a:rPr lang="en-US" altLang="en-US" baseline="0" dirty="0"/>
              <a:t> was Administrator of NOAA at the time).</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Emissions data for 1990-2010 from AMAP/UNEP V6 global emissions inventory, expressed on a 2x2 degree global grid</a:t>
            </a:r>
          </a:p>
          <a:p>
            <a:endParaRPr lang="en-US" baseline="0" dirty="0" smtClean="0"/>
          </a:p>
          <a:p>
            <a:r>
              <a:rPr lang="en-US" baseline="0" dirty="0" smtClean="0"/>
              <a:t>Emissions data for 2014 adjusted for US based on 2014 TRI data</a:t>
            </a:r>
          </a:p>
          <a:p>
            <a:endParaRPr lang="en-US" baseline="0" dirty="0" smtClean="0"/>
          </a:p>
          <a:p>
            <a:r>
              <a:rPr lang="en-US" baseline="0" dirty="0" smtClean="0"/>
              <a:t>2014 emissions data for the rest of the world assumed constant between 2010-2014, as no data were available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30</a:t>
            </a:fld>
            <a:endParaRPr lang="en-US" dirty="0"/>
          </a:p>
        </p:txBody>
      </p:sp>
    </p:spTree>
    <p:extLst>
      <p:ext uri="{BB962C8B-B14F-4D97-AF65-F5344CB8AC3E}">
        <p14:creationId xmlns:p14="http://schemas.microsoft.com/office/powerpoint/2010/main" val="90269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6</a:t>
            </a:fld>
            <a:endParaRPr lang="en-US" dirty="0"/>
          </a:p>
        </p:txBody>
      </p:sp>
    </p:spTree>
    <p:extLst>
      <p:ext uri="{BB962C8B-B14F-4D97-AF65-F5344CB8AC3E}">
        <p14:creationId xmlns:p14="http://schemas.microsoft.com/office/powerpoint/2010/main" val="4176489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Distance range calculated</a:t>
            </a:r>
            <a:r>
              <a:rPr lang="en-US" baseline="0" dirty="0" smtClean="0"/>
              <a:t> from the centroid of Lake Erie.</a:t>
            </a:r>
          </a:p>
          <a:p>
            <a:endParaRPr lang="en-US" baseline="0" dirty="0" smtClean="0"/>
          </a:p>
          <a:p>
            <a:r>
              <a:rPr lang="en-US" baseline="0" dirty="0" smtClean="0"/>
              <a:t>Emissions data for 1990-2010 from AMAP/UNEP V6 global emissions inventory, expressed on a 2x2 degree global grid</a:t>
            </a:r>
          </a:p>
          <a:p>
            <a:endParaRPr lang="en-US" baseline="0" dirty="0" smtClean="0"/>
          </a:p>
          <a:p>
            <a:r>
              <a:rPr lang="en-US" baseline="0" dirty="0" smtClean="0"/>
              <a:t>Emissions data for 2014 adjusted for US based on 2014 TRI data</a:t>
            </a:r>
          </a:p>
          <a:p>
            <a:endParaRPr lang="en-US" baseline="0" dirty="0" smtClean="0"/>
          </a:p>
          <a:p>
            <a:r>
              <a:rPr lang="en-US" baseline="0" dirty="0" smtClean="0"/>
              <a:t>2014 emissions data for the rest of the world assumed constant between 2010-2014, as no data were available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31</a:t>
            </a:fld>
            <a:endParaRPr lang="en-US" dirty="0"/>
          </a:p>
        </p:txBody>
      </p:sp>
    </p:spTree>
    <p:extLst>
      <p:ext uri="{BB962C8B-B14F-4D97-AF65-F5344CB8AC3E}">
        <p14:creationId xmlns:p14="http://schemas.microsoft.com/office/powerpoint/2010/main" val="2946373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2. General trend of fish Hg in Great Lake region from 2005 to 2014. Trends for both age normalized and raw data are shown.</a:t>
            </a:r>
          </a:p>
          <a:p>
            <a:endParaRPr lang="en-US" dirty="0" smtClean="0"/>
          </a:p>
          <a:p>
            <a:r>
              <a:rPr lang="en-US" dirty="0" smtClean="0"/>
              <a:t>From</a:t>
            </a:r>
            <a:r>
              <a:rPr lang="en-US" baseline="0" dirty="0" smtClean="0"/>
              <a:t> manuscript in preparation:</a:t>
            </a:r>
          </a:p>
          <a:p>
            <a:endParaRPr lang="en-US" dirty="0" smtClean="0"/>
          </a:p>
          <a:p>
            <a:pPr fontAlgn="base"/>
            <a:r>
              <a:rPr lang="en-US" sz="1200" b="1" kern="1200" dirty="0" smtClean="0">
                <a:solidFill>
                  <a:schemeClr val="tx1"/>
                </a:solidFill>
                <a:effectLst/>
                <a:latin typeface="+mn-lt"/>
                <a:ea typeface="+mn-ea"/>
                <a:cs typeface="+mn-cs"/>
              </a:rPr>
              <a:t>Mercury temporal trends in top predator fish of the Laurentian Great Lakes from 2004 to 2014: are global mercury inputs affecting the Great Lakes ecosystem? </a:t>
            </a:r>
            <a:endParaRPr lang="en-US" sz="1200" kern="1200" dirty="0" smtClean="0">
              <a:solidFill>
                <a:schemeClr val="tx1"/>
              </a:solidFill>
              <a:effectLst/>
              <a:latin typeface="+mn-lt"/>
              <a:ea typeface="+mn-ea"/>
              <a:cs typeface="+mn-cs"/>
            </a:endParaRPr>
          </a:p>
          <a:p>
            <a:pPr fontAlgn="base"/>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Chuanlong</a:t>
            </a:r>
            <a:r>
              <a:rPr lang="en-US" sz="1200" kern="1200" dirty="0" smtClean="0">
                <a:solidFill>
                  <a:schemeClr val="tx1"/>
                </a:solidFill>
                <a:effectLst/>
                <a:latin typeface="+mn-lt"/>
                <a:ea typeface="+mn-ea"/>
                <a:cs typeface="+mn-cs"/>
              </a:rPr>
              <a:t> Zhou</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Hao</a:t>
            </a:r>
            <a:r>
              <a:rPr lang="en-US" sz="1200" kern="1200" dirty="0" smtClean="0">
                <a:solidFill>
                  <a:schemeClr val="tx1"/>
                </a:solidFill>
                <a:effectLst/>
                <a:latin typeface="+mn-lt"/>
                <a:ea typeface="+mn-ea"/>
                <a:cs typeface="+mn-cs"/>
              </a:rPr>
              <a:t> Zhou</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Timothy A. Johnson</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Bernard A. Crimmins</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Philip K. Hopke</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Thomas M. Holsen</a:t>
            </a:r>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r>
              <a:rPr lang="en-US" sz="1200" kern="1200" baseline="30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Department of Civil and Environmental Engineering, Clarkson University, Potsdam, NY 13676.  </a:t>
            </a:r>
          </a:p>
          <a:p>
            <a:r>
              <a:rPr lang="en-US" sz="1200" kern="1200" baseline="30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Institute for a Sustainable Environment, Clarkson University, Potsdam, NY 13676. </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32</a:t>
            </a:fld>
            <a:endParaRPr lang="en-US" dirty="0"/>
          </a:p>
        </p:txBody>
      </p:sp>
    </p:spTree>
    <p:extLst>
      <p:ext uri="{BB962C8B-B14F-4D97-AF65-F5344CB8AC3E}">
        <p14:creationId xmlns:p14="http://schemas.microsoft.com/office/powerpoint/2010/main" val="1649887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 leveraging occurs with this program</a:t>
            </a:r>
            <a:r>
              <a:rPr lang="en-US" baseline="0" dirty="0" smtClean="0"/>
              <a:t> and the g</a:t>
            </a:r>
            <a:r>
              <a:rPr lang="en-US" dirty="0" smtClean="0"/>
              <a:t>roups, institutions, agencies</a:t>
            </a:r>
            <a:r>
              <a:rPr lang="en-US" baseline="0" dirty="0" smtClean="0"/>
              <a:t> highlighted in orange.</a:t>
            </a:r>
          </a:p>
          <a:p>
            <a:endParaRPr lang="en-US" baseline="0" dirty="0" smtClean="0"/>
          </a:p>
          <a:p>
            <a:pPr marL="171450" indent="-171450">
              <a:buFont typeface="Wingdings" panose="05000000000000000000" pitchFamily="2" charset="2"/>
              <a:buChar char="§"/>
            </a:pPr>
            <a:r>
              <a:rPr lang="en-US" baseline="0" dirty="0" smtClean="0"/>
              <a:t>ARL’s HYSPLIT group: model R&amp;D carried out for HYSPLIT is transferred whenever appropriate to HYSPLIT-Hg (and vice versa); archived met data used</a:t>
            </a:r>
          </a:p>
          <a:p>
            <a:pPr marL="171450" indent="-171450">
              <a:buFont typeface="Wingdings" panose="05000000000000000000" pitchFamily="2" charset="2"/>
              <a:buChar char="§"/>
            </a:pPr>
            <a:r>
              <a:rPr lang="en-US" baseline="0" dirty="0" smtClean="0"/>
              <a:t>ARL’s mercury measurement group: measurements are used for model evaluation; models are used to help interpret measurements</a:t>
            </a:r>
          </a:p>
          <a:p>
            <a:pPr marL="171450" indent="-171450">
              <a:buFont typeface="Wingdings" panose="05000000000000000000" pitchFamily="2" charset="2"/>
              <a:buChar char="§"/>
            </a:pPr>
            <a:r>
              <a:rPr lang="en-US" baseline="0" dirty="0" smtClean="0"/>
              <a:t>NOAA National Weather Service: meteorological model output used to drive HYSPLIT-Hg</a:t>
            </a:r>
          </a:p>
          <a:p>
            <a:pPr marL="171450" indent="-171450">
              <a:buFont typeface="Wingdings" panose="05000000000000000000" pitchFamily="2" charset="2"/>
              <a:buChar char="§"/>
            </a:pPr>
            <a:r>
              <a:rPr lang="en-US" baseline="0" dirty="0" smtClean="0"/>
              <a:t>Clarkson University: measurement data used for model evaluation; modeling used to help interpret trends in fish concentrations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err="1" smtClean="0"/>
              <a:t>Univ</a:t>
            </a:r>
            <a:r>
              <a:rPr lang="en-US" baseline="0" dirty="0" smtClean="0"/>
              <a:t> of Wash, Utah State </a:t>
            </a:r>
            <a:r>
              <a:rPr lang="en-US" baseline="0" dirty="0" err="1" smtClean="0"/>
              <a:t>Univ</a:t>
            </a:r>
            <a:r>
              <a:rPr lang="en-US" baseline="0" dirty="0" smtClean="0"/>
              <a:t>, Desert Research Inst, Ecosystem Research Inst: measurement data used for model evaluation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EPA Clean Air Markets Division: emissions data used for model input, etc.; measurement data used for model input and evaluation, etc.</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NADP: Mercury Deposition Network (MDN) and Atmospheric Mercury Network (</a:t>
            </a:r>
            <a:r>
              <a:rPr lang="en-US" baseline="0" dirty="0" err="1" smtClean="0"/>
              <a:t>AMNet</a:t>
            </a:r>
            <a:r>
              <a:rPr lang="en-US" baseline="0" dirty="0" smtClean="0"/>
              <a:t>) data used for model evaluation; modeling used to help interpret measurements</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Environment Canada: emissions data used for model input; measurement data used for model evaluation</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aseline="0" dirty="0" smtClean="0"/>
              <a:t>Arctic Monitoring and Assessment Program and the Norwegian Inst for Air Research: emissions data used for model input</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36</a:t>
            </a:fld>
            <a:endParaRPr lang="en-US" dirty="0"/>
          </a:p>
        </p:txBody>
      </p:sp>
    </p:spTree>
    <p:extLst>
      <p:ext uri="{BB962C8B-B14F-4D97-AF65-F5344CB8AC3E}">
        <p14:creationId xmlns:p14="http://schemas.microsoft.com/office/powerpoint/2010/main" val="2628741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Michigan,</a:t>
            </a:r>
            <a:r>
              <a:rPr lang="en-US" baseline="0" dirty="0" smtClean="0"/>
              <a:t> photo from:  </a:t>
            </a:r>
            <a:r>
              <a:rPr lang="en-US" dirty="0" smtClean="0"/>
              <a:t>http://lakesideviews.blogspot.com/2013/02/share-some-great-lakes-love-this.html</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40</a:t>
            </a:fld>
            <a:endParaRPr lang="en-US" dirty="0"/>
          </a:p>
        </p:txBody>
      </p:sp>
    </p:spTree>
    <p:extLst>
      <p:ext uri="{BB962C8B-B14F-4D97-AF65-F5344CB8AC3E}">
        <p14:creationId xmlns:p14="http://schemas.microsoft.com/office/powerpoint/2010/main" val="17504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an analysis carried out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Cohen, M., R. </a:t>
            </a:r>
            <a:r>
              <a:rPr lang="en-US" sz="1200" kern="1200" dirty="0" err="1">
                <a:solidFill>
                  <a:schemeClr val="tx1"/>
                </a:solidFill>
                <a:effectLst/>
                <a:latin typeface="+mn-lt"/>
                <a:ea typeface="+mn-ea"/>
                <a:cs typeface="+mn-cs"/>
              </a:rPr>
              <a:t>Artz</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Draxler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NOAA Report to Congress: Mercury Contamination in the Great Lakes</a:t>
            </a:r>
            <a:r>
              <a:rPr lang="en-US" sz="1200" kern="1200" dirty="0">
                <a:solidFill>
                  <a:schemeClr val="tx1"/>
                </a:solidFill>
                <a:effectLst/>
                <a:latin typeface="+mn-lt"/>
                <a:ea typeface="+mn-ea"/>
                <a:cs typeface="+mn-cs"/>
              </a:rPr>
              <a:t>. Air Resources Laboratory, Silver Spring MD. Submitted to Congress on May 14, 2007. 162 pages. Available at:   </a:t>
            </a:r>
            <a:r>
              <a:rPr lang="en-US" sz="1200" u="sng" kern="1200" dirty="0">
                <a:solidFill>
                  <a:schemeClr val="tx1"/>
                </a:solidFill>
                <a:effectLst/>
                <a:latin typeface="+mn-lt"/>
                <a:ea typeface="+mn-ea"/>
                <a:cs typeface="+mn-cs"/>
                <a:hlinkClick r:id="rId3"/>
              </a:rPr>
              <a:t>http://www.arl.noaa.gov/documents/reports/NOAA_GL_Hg.pdf</a:t>
            </a:r>
            <a:endParaRPr lang="en-US" sz="1200" u="none"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Source</a:t>
            </a:r>
            <a:r>
              <a:rPr lang="en-US" sz="1200" u="none" kern="1200" baseline="0" dirty="0">
                <a:solidFill>
                  <a:schemeClr val="tx1"/>
                </a:solidFill>
                <a:effectLst/>
                <a:latin typeface="+mn-lt"/>
                <a:ea typeface="+mn-ea"/>
                <a:cs typeface="+mn-cs"/>
              </a:rPr>
              <a:t> at Latitude = 42.5, Longitude -97.5, simulation for an entire year (1996) using archived NGM meteorological data.</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937EE-F0B7-4AC3-94B7-22809C3A57B5}" type="slidenum">
              <a:rPr lang="en-US" smtClean="0"/>
              <a:t>7</a:t>
            </a:fld>
            <a:endParaRPr lang="en-US" dirty="0"/>
          </a:p>
        </p:txBody>
      </p:sp>
    </p:spTree>
    <p:extLst>
      <p:ext uri="{BB962C8B-B14F-4D97-AF65-F5344CB8AC3E}">
        <p14:creationId xmlns:p14="http://schemas.microsoft.com/office/powerpoint/2010/main" val="177980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an analysis carried out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Cohen, M., R. </a:t>
            </a:r>
            <a:r>
              <a:rPr lang="en-US" sz="1200" kern="1200" dirty="0" err="1">
                <a:solidFill>
                  <a:schemeClr val="tx1"/>
                </a:solidFill>
                <a:effectLst/>
                <a:latin typeface="+mn-lt"/>
                <a:ea typeface="+mn-ea"/>
                <a:cs typeface="+mn-cs"/>
              </a:rPr>
              <a:t>Artz</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Draxler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NOAA Report to Congress: Mercury Contamination in the Great Lakes</a:t>
            </a:r>
            <a:r>
              <a:rPr lang="en-US" sz="1200" kern="1200" dirty="0">
                <a:solidFill>
                  <a:schemeClr val="tx1"/>
                </a:solidFill>
                <a:effectLst/>
                <a:latin typeface="+mn-lt"/>
                <a:ea typeface="+mn-ea"/>
                <a:cs typeface="+mn-cs"/>
              </a:rPr>
              <a:t>. Air Resources Laboratory, Silver Spring MD. Submitted to Congress on May 14, 2007. 162 pages. Available at:   </a:t>
            </a:r>
            <a:r>
              <a:rPr lang="en-US" sz="1200" u="sng" kern="1200" dirty="0">
                <a:solidFill>
                  <a:schemeClr val="tx1"/>
                </a:solidFill>
                <a:effectLst/>
                <a:latin typeface="+mn-lt"/>
                <a:ea typeface="+mn-ea"/>
                <a:cs typeface="+mn-cs"/>
                <a:hlinkClick r:id="rId3"/>
              </a:rPr>
              <a:t>http://www.arl.noaa.gov/documents/reports/NOAA_GL_Hg.pdf</a:t>
            </a:r>
            <a:endParaRPr lang="en-US" sz="1200" u="none"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Source</a:t>
            </a:r>
            <a:r>
              <a:rPr lang="en-US" sz="1200" u="none" kern="1200" baseline="0" dirty="0">
                <a:solidFill>
                  <a:schemeClr val="tx1"/>
                </a:solidFill>
                <a:effectLst/>
                <a:latin typeface="+mn-lt"/>
                <a:ea typeface="+mn-ea"/>
                <a:cs typeface="+mn-cs"/>
              </a:rPr>
              <a:t> at Latitude = 42.5, Longitude -97.5, simulation for an entire year (1996) using archived NGM meteorological data.</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937EE-F0B7-4AC3-94B7-22809C3A57B5}" type="slidenum">
              <a:rPr lang="en-US" smtClean="0"/>
              <a:t>8</a:t>
            </a:fld>
            <a:endParaRPr lang="en-US" dirty="0"/>
          </a:p>
        </p:txBody>
      </p:sp>
    </p:spTree>
    <p:extLst>
      <p:ext uri="{BB962C8B-B14F-4D97-AF65-F5344CB8AC3E}">
        <p14:creationId xmlns:p14="http://schemas.microsoft.com/office/powerpoint/2010/main" val="177980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an analysis carried out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Cohen, M., R. </a:t>
            </a:r>
            <a:r>
              <a:rPr lang="en-US" sz="1200" kern="1200" dirty="0" err="1">
                <a:solidFill>
                  <a:schemeClr val="tx1"/>
                </a:solidFill>
                <a:effectLst/>
                <a:latin typeface="+mn-lt"/>
                <a:ea typeface="+mn-ea"/>
                <a:cs typeface="+mn-cs"/>
              </a:rPr>
              <a:t>Artz</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Draxler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NOAA Report to Congress: Mercury Contamination in the Great Lakes</a:t>
            </a:r>
            <a:r>
              <a:rPr lang="en-US" sz="1200" kern="1200" dirty="0">
                <a:solidFill>
                  <a:schemeClr val="tx1"/>
                </a:solidFill>
                <a:effectLst/>
                <a:latin typeface="+mn-lt"/>
                <a:ea typeface="+mn-ea"/>
                <a:cs typeface="+mn-cs"/>
              </a:rPr>
              <a:t>. Air Resources Laboratory, Silver Spring MD. Submitted to Congress on May 14, 2007. 162 pages. Available at:   </a:t>
            </a:r>
            <a:r>
              <a:rPr lang="en-US" sz="1200" u="sng" kern="1200" dirty="0">
                <a:solidFill>
                  <a:schemeClr val="tx1"/>
                </a:solidFill>
                <a:effectLst/>
                <a:latin typeface="+mn-lt"/>
                <a:ea typeface="+mn-ea"/>
                <a:cs typeface="+mn-cs"/>
                <a:hlinkClick r:id="rId3"/>
              </a:rPr>
              <a:t>http://www.arl.noaa.gov/documents/reports/NOAA_GL_Hg.pdf</a:t>
            </a:r>
            <a:endParaRPr lang="en-US" sz="1200" u="none"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Source</a:t>
            </a:r>
            <a:r>
              <a:rPr lang="en-US" sz="1200" u="none" kern="1200" baseline="0" dirty="0">
                <a:solidFill>
                  <a:schemeClr val="tx1"/>
                </a:solidFill>
                <a:effectLst/>
                <a:latin typeface="+mn-lt"/>
                <a:ea typeface="+mn-ea"/>
                <a:cs typeface="+mn-cs"/>
              </a:rPr>
              <a:t> at Latitude = 42.5, Longitude -97.5, simulation for an entire year (1996) using archived NGM meteorological data.</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937EE-F0B7-4AC3-94B7-22809C3A57B5}" type="slidenum">
              <a:rPr lang="en-US" smtClean="0"/>
              <a:t>9</a:t>
            </a:fld>
            <a:endParaRPr lang="en-US" dirty="0"/>
          </a:p>
        </p:txBody>
      </p:sp>
    </p:spTree>
    <p:extLst>
      <p:ext uri="{BB962C8B-B14F-4D97-AF65-F5344CB8AC3E}">
        <p14:creationId xmlns:p14="http://schemas.microsoft.com/office/powerpoint/2010/main" val="177980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an analysis carried out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Cohen, M., R. </a:t>
            </a:r>
            <a:r>
              <a:rPr lang="en-US" sz="1200" kern="1200" dirty="0" err="1">
                <a:solidFill>
                  <a:schemeClr val="tx1"/>
                </a:solidFill>
                <a:effectLst/>
                <a:latin typeface="+mn-lt"/>
                <a:ea typeface="+mn-ea"/>
                <a:cs typeface="+mn-cs"/>
              </a:rPr>
              <a:t>Artz</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Draxler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NOAA Report to Congress: Mercury Contamination in the Great Lakes</a:t>
            </a:r>
            <a:r>
              <a:rPr lang="en-US" sz="1200" kern="1200" dirty="0">
                <a:solidFill>
                  <a:schemeClr val="tx1"/>
                </a:solidFill>
                <a:effectLst/>
                <a:latin typeface="+mn-lt"/>
                <a:ea typeface="+mn-ea"/>
                <a:cs typeface="+mn-cs"/>
              </a:rPr>
              <a:t>. Air Resources Laboratory, Silver Spring MD. Submitted to Congress on May 14, 2007. 162 pages. Available at:   </a:t>
            </a:r>
            <a:r>
              <a:rPr lang="en-US" sz="1200" u="sng" kern="1200" dirty="0">
                <a:solidFill>
                  <a:schemeClr val="tx1"/>
                </a:solidFill>
                <a:effectLst/>
                <a:latin typeface="+mn-lt"/>
                <a:ea typeface="+mn-ea"/>
                <a:cs typeface="+mn-cs"/>
                <a:hlinkClick r:id="rId3"/>
              </a:rPr>
              <a:t>http://www.arl.noaa.gov/documents/reports/NOAA_GL_Hg.pdf</a:t>
            </a:r>
            <a:endParaRPr lang="en-US" sz="1200" u="none" kern="1200" dirty="0">
              <a:solidFill>
                <a:schemeClr val="tx1"/>
              </a:solidFill>
              <a:effectLst/>
              <a:latin typeface="+mn-lt"/>
              <a:ea typeface="+mn-ea"/>
              <a:cs typeface="+mn-cs"/>
            </a:endParaRPr>
          </a:p>
          <a:p>
            <a:endParaRPr lang="en-US" sz="1200" u="none" kern="1200" dirty="0">
              <a:solidFill>
                <a:schemeClr val="tx1"/>
              </a:solidFill>
              <a:effectLst/>
              <a:latin typeface="+mn-lt"/>
              <a:ea typeface="+mn-ea"/>
              <a:cs typeface="+mn-cs"/>
            </a:endParaRPr>
          </a:p>
          <a:p>
            <a:r>
              <a:rPr lang="en-US" sz="1200" u="none" kern="1200" dirty="0">
                <a:solidFill>
                  <a:schemeClr val="tx1"/>
                </a:solidFill>
                <a:effectLst/>
                <a:latin typeface="+mn-lt"/>
                <a:ea typeface="+mn-ea"/>
                <a:cs typeface="+mn-cs"/>
              </a:rPr>
              <a:t>Source</a:t>
            </a:r>
            <a:r>
              <a:rPr lang="en-US" sz="1200" u="none" kern="1200" baseline="0" dirty="0">
                <a:solidFill>
                  <a:schemeClr val="tx1"/>
                </a:solidFill>
                <a:effectLst/>
                <a:latin typeface="+mn-lt"/>
                <a:ea typeface="+mn-ea"/>
                <a:cs typeface="+mn-cs"/>
              </a:rPr>
              <a:t> at Latitude = 42.5, Longitude -97.5, simulation for an entire year (1996) using archived NGM meteorological data.</a:t>
            </a:r>
            <a:endParaRPr lang="en-US" sz="1200" u="sng" kern="1200" dirty="0">
              <a:solidFill>
                <a:schemeClr val="tx1"/>
              </a:solidFill>
              <a:effectLst/>
              <a:latin typeface="+mn-lt"/>
              <a:ea typeface="+mn-ea"/>
              <a:cs typeface="+mn-cs"/>
            </a:endParaRPr>
          </a:p>
          <a:p>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D937EE-F0B7-4AC3-94B7-22809C3A57B5}" type="slidenum">
              <a:rPr lang="en-US" smtClean="0"/>
              <a:t>10</a:t>
            </a:fld>
            <a:endParaRPr lang="en-US" dirty="0"/>
          </a:p>
        </p:txBody>
      </p:sp>
    </p:spTree>
    <p:extLst>
      <p:ext uri="{BB962C8B-B14F-4D97-AF65-F5344CB8AC3E}">
        <p14:creationId xmlns:p14="http://schemas.microsoft.com/office/powerpoint/2010/main" val="177980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AMAP/UNEP</a:t>
            </a:r>
            <a:r>
              <a:rPr lang="en-US" baseline="0" dirty="0"/>
              <a:t> 2010 global 0.5 x 0.5 degree anthropogenic emissions inventory. It was transferred to a 2x2 global grid, so the spatial patterns could be seen more easily.</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14</a:t>
            </a:fld>
            <a:endParaRPr lang="en-US" dirty="0"/>
          </a:p>
        </p:txBody>
      </p:sp>
    </p:spTree>
    <p:extLst>
      <p:ext uri="{BB962C8B-B14F-4D97-AF65-F5344CB8AC3E}">
        <p14:creationId xmlns:p14="http://schemas.microsoft.com/office/powerpoint/2010/main" val="3694931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results for the base case model configuration,</a:t>
            </a:r>
            <a:r>
              <a:rPr lang="en-US" baseline="0" dirty="0"/>
              <a:t> in the manuscript submitted Feb 2016 to Elementa. </a:t>
            </a:r>
          </a:p>
          <a:p>
            <a:endParaRPr lang="en-US" baseline="0" dirty="0"/>
          </a:p>
          <a:p>
            <a:r>
              <a:rPr lang="en-US" sz="1200" b="1" kern="1200" dirty="0">
                <a:solidFill>
                  <a:schemeClr val="tx1"/>
                </a:solidFill>
                <a:effectLst/>
                <a:latin typeface="+mn-lt"/>
                <a:ea typeface="+mn-ea"/>
                <a:cs typeface="+mn-cs"/>
              </a:rPr>
              <a:t>Figure 8. Modeled vs. measured 2005 mercury wet deposition for the base case (1A).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Measured, annual mercury wet deposition is compared with the modeled base-case estimate, for each Mercury Deposition Network (MDN) site with essentially complete data for 2005. The sites are categorized by region as shown in Figure 6. The 1:1 line is also shown.</a:t>
            </a:r>
          </a:p>
          <a:p>
            <a:endParaRPr lang="en-US" dirty="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15</a:t>
            </a:fld>
            <a:endParaRPr lang="en-US" dirty="0"/>
          </a:p>
        </p:txBody>
      </p:sp>
    </p:spTree>
    <p:extLst>
      <p:ext uri="{BB962C8B-B14F-4D97-AF65-F5344CB8AC3E}">
        <p14:creationId xmlns:p14="http://schemas.microsoft.com/office/powerpoint/2010/main" val="555225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17</a:t>
            </a:fld>
            <a:endParaRPr lang="en-US" dirty="0"/>
          </a:p>
        </p:txBody>
      </p:sp>
    </p:spTree>
    <p:extLst>
      <p:ext uri="{BB962C8B-B14F-4D97-AF65-F5344CB8AC3E}">
        <p14:creationId xmlns:p14="http://schemas.microsoft.com/office/powerpoint/2010/main" val="3919630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Footer Placeholder 6"/>
          <p:cNvSpPr>
            <a:spLocks noGrp="1"/>
          </p:cNvSpPr>
          <p:nvPr>
            <p:ph type="ftr" sz="quarter" idx="10"/>
          </p:nvPr>
        </p:nvSpPr>
        <p:spPr/>
        <p:txBody>
          <a:bodyPr/>
          <a:lstStyle/>
          <a:p>
            <a:r>
              <a:rPr lang="en-US" dirty="0"/>
              <a:t>ARL Science Review, June 21-23, 2016</a:t>
            </a:r>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
        <p:nvSpPr>
          <p:cNvPr id="9" name="Title 8"/>
          <p:cNvSpPr>
            <a:spLocks noGrp="1"/>
          </p:cNvSpPr>
          <p:nvPr>
            <p:ph type="title"/>
          </p:nvPr>
        </p:nvSpPr>
        <p:spPr/>
        <p:txBody>
          <a:body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US" dirty="0"/>
              <a:t>ARL Science Review, June 21-23, 2016</a:t>
            </a:r>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r>
              <a:rPr lang="en-US" dirty="0"/>
              <a:t>ARL Science Review, June 21-23, 2016</a:t>
            </a:r>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Footer Placeholder 6"/>
          <p:cNvSpPr>
            <a:spLocks noGrp="1"/>
          </p:cNvSpPr>
          <p:nvPr>
            <p:ph type="ftr" sz="quarter" idx="10"/>
          </p:nvPr>
        </p:nvSpPr>
        <p:spPr/>
        <p:txBody>
          <a:bodyPr/>
          <a:lstStyle/>
          <a:p>
            <a:r>
              <a:rPr lang="en-US" dirty="0"/>
              <a:t>ARL Science Review, June 21-23, 2016</a:t>
            </a:r>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dirty="0"/>
              <a:t>ARL Science Review, June 21-23, 2016</a:t>
            </a:r>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r>
              <a:rPr lang="en-US" dirty="0"/>
              <a:t>ARL Science Review, June 21-23, 2016</a:t>
            </a:r>
          </a:p>
        </p:txBody>
      </p:sp>
      <p:sp>
        <p:nvSpPr>
          <p:cNvPr id="11" name="Slide Number Placeholder 10"/>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p:txBody>
          <a:bodyPr/>
          <a:lstStyle/>
          <a:p>
            <a:r>
              <a:rPr lang="en-US" dirty="0"/>
              <a:t>ARL Science Review, June 21-23, 2016</a:t>
            </a:r>
          </a:p>
        </p:txBody>
      </p:sp>
      <p:sp>
        <p:nvSpPr>
          <p:cNvPr id="7" name="Slide Number Placeholder 6"/>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ARL Science Review, June 21-23, 2016</a:t>
            </a:r>
          </a:p>
        </p:txBody>
      </p:sp>
      <p:sp>
        <p:nvSpPr>
          <p:cNvPr id="6" name="Slide Number Placeholder 5"/>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US" dirty="0"/>
              <a:t>ARL Science Review, June 21-23, 2016</a:t>
            </a:r>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a:t>ARL Science Review, June 21-23, 2016</a:t>
            </a:r>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sp>
        <p:nvSpPr>
          <p:cNvPr id="4" name="Rectangle 3"/>
          <p:cNvSpPr/>
          <p:nvPr/>
        </p:nvSpPr>
        <p:spPr>
          <a:xfrm>
            <a:off x="0"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59" y="0"/>
            <a:ext cx="9121141" cy="4571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09205"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hyperlink" Target="http://www.arl.noaa.gov/documents/reports/Denkenberger_et_al_2012.pdf" TargetMode="External"/><Relationship Id="rId13" Type="http://schemas.openxmlformats.org/officeDocument/2006/relationships/hyperlink" Target="http://www.arl.noaa.gov/documents/reports/GLRI_FY2011_Atmospheric_Mercury_Final_Report_2013_June_30.pdf" TargetMode="External"/><Relationship Id="rId3" Type="http://schemas.openxmlformats.org/officeDocument/2006/relationships/hyperlink" Target="http://journals.ametsoc.org/doi/pdf/10.1175/BAMS-D-14-00110.1" TargetMode="External"/><Relationship Id="rId7" Type="http://schemas.openxmlformats.org/officeDocument/2006/relationships/hyperlink" Target="http://www.mdpi.com/2073-4433/5/2/230" TargetMode="External"/><Relationship Id="rId12" Type="http://schemas.openxmlformats.org/officeDocument/2006/relationships/hyperlink" Target="http://www.arl.noaa.gov/documents/reports/GLRI_FY2012_Atmos_Mercury_09_Oct_2014.pdf" TargetMode="External"/><Relationship Id="rId2" Type="http://schemas.openxmlformats.org/officeDocument/2006/relationships/hyperlink" Target="http://www.nature.com/ncomms/2016/160113/ncomms10267/full/ncomms10267.html" TargetMode="External"/><Relationship Id="rId1" Type="http://schemas.openxmlformats.org/officeDocument/2006/relationships/slideLayout" Target="../slideLayouts/slideLayout2.xml"/><Relationship Id="rId6" Type="http://schemas.openxmlformats.org/officeDocument/2006/relationships/hyperlink" Target="http://www.atmos-chem-phys.net/14/783/2014/" TargetMode="External"/><Relationship Id="rId11" Type="http://schemas.openxmlformats.org/officeDocument/2006/relationships/hyperlink" Target="http://docs.lib.noaa.gov/noaa_documents/NOS/NCCOS/TM_NOS_NCCOS/nos_nccos_192.pdf" TargetMode="External"/><Relationship Id="rId5" Type="http://schemas.openxmlformats.org/officeDocument/2006/relationships/hyperlink" Target="http://www.mdpi.com/2073-4433/5/3/557" TargetMode="External"/><Relationship Id="rId15" Type="http://schemas.openxmlformats.org/officeDocument/2006/relationships/hyperlink" Target="http://www.arl.noaa.gov/documents/reports/HYSPLIT_Hg_Manuscript_Submitted_Feb_29_2016_incl_figures.pdf" TargetMode="External"/><Relationship Id="rId10" Type="http://schemas.openxmlformats.org/officeDocument/2006/relationships/hyperlink" Target="http://www.arl.noaa.gov/documents/reports/GLRI_FY2013_Atmos_Mercury_Final_Report.pdf" TargetMode="External"/><Relationship Id="rId4" Type="http://schemas.openxmlformats.org/officeDocument/2006/relationships/hyperlink" Target="http://www.mdpi.com/2073-4433/6/3/209" TargetMode="External"/><Relationship Id="rId9" Type="http://schemas.openxmlformats.org/officeDocument/2006/relationships/hyperlink" Target="http://www.arl.noaa.gov/documents/reports/schmeltz_et_al_2011.pdf" TargetMode="External"/><Relationship Id="rId14" Type="http://schemas.openxmlformats.org/officeDocument/2006/relationships/hyperlink" Target="http://www.arl.noaa.gov/documents/reports/GLRI_FY2010_Atmospheric_Mercury_Final_Report_2011_Dec_16.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hyperlink" Target="http://www.ijc.org/en_/news?news_id=541" TargetMode="External"/><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www.arl.noaa.gov/documents/reports/NOAA_GL_Hg.pdf" TargetMode="External"/><Relationship Id="rId4" Type="http://schemas.openxmlformats.org/officeDocument/2006/relationships/image" Target="../media/image37.wmf"/></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pnas.org/content/113/2/286" TargetMode="External"/><Relationship Id="rId2" Type="http://schemas.openxmlformats.org/officeDocument/2006/relationships/hyperlink" Target="http://www.arl.noaa.gov/documents/reports/Benefits_of_Regulating_Hg_Sunderland_et_al_2016.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Atmospheric Mercury Modeling</a:t>
            </a:r>
          </a:p>
        </p:txBody>
      </p:sp>
      <p:sp>
        <p:nvSpPr>
          <p:cNvPr id="3" name="Subtitle 2"/>
          <p:cNvSpPr>
            <a:spLocks noGrp="1"/>
          </p:cNvSpPr>
          <p:nvPr>
            <p:ph type="subTitle" idx="1"/>
          </p:nvPr>
        </p:nvSpPr>
        <p:spPr>
          <a:xfrm>
            <a:off x="1371600" y="4267200"/>
            <a:ext cx="6400800" cy="1752600"/>
          </a:xfrm>
        </p:spPr>
        <p:txBody>
          <a:bodyPr>
            <a:normAutofit/>
          </a:bodyPr>
          <a:lstStyle/>
          <a:p>
            <a:r>
              <a:rPr lang="en-US" dirty="0" smtClean="0"/>
              <a:t>Mark </a:t>
            </a:r>
            <a:r>
              <a:rPr lang="en-US" dirty="0"/>
              <a:t>Cohen</a:t>
            </a:r>
          </a:p>
          <a:p>
            <a:r>
              <a:rPr lang="en-US" dirty="0"/>
              <a:t>NOAA Air Resources </a:t>
            </a:r>
            <a:r>
              <a:rPr lang="en-US" dirty="0" smtClean="0"/>
              <a:t>Laboratory</a:t>
            </a:r>
            <a:endParaRPr lang="en-US" dirty="0"/>
          </a:p>
        </p:txBody>
      </p:sp>
      <p:pic>
        <p:nvPicPr>
          <p:cNvPr id="6"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23"/>
          <a:stretch/>
        </p:blipFill>
        <p:spPr bwMode="auto">
          <a:xfrm>
            <a:off x="1756784" y="1828800"/>
            <a:ext cx="5599153" cy="1920240"/>
          </a:xfrm>
          <a:prstGeom prst="rect">
            <a:avLst/>
          </a:prstGeom>
          <a:noFill/>
          <a:ln w="57150">
            <a:solidFill>
              <a:schemeClr val="bg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119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10</a:t>
            </a:fld>
            <a:endParaRPr lang="en-US" dirty="0"/>
          </a:p>
        </p:txBody>
      </p:sp>
      <p:graphicFrame>
        <p:nvGraphicFramePr>
          <p:cNvPr id="16" name="Chart 15"/>
          <p:cNvGraphicFramePr>
            <a:graphicFrameLocks noGrp="1"/>
          </p:cNvGraphicFramePr>
          <p:nvPr>
            <p:extLst>
              <p:ext uri="{D42A27DB-BD31-4B8C-83A1-F6EECF244321}">
                <p14:modId xmlns:p14="http://schemas.microsoft.com/office/powerpoint/2010/main" val="1144831306"/>
              </p:ext>
            </p:extLst>
          </p:nvPr>
        </p:nvGraphicFramePr>
        <p:xfrm>
          <a:off x="76200" y="990600"/>
          <a:ext cx="52578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707142" y="4964668"/>
            <a:ext cx="696024" cy="369332"/>
          </a:xfrm>
          <a:prstGeom prst="rect">
            <a:avLst/>
          </a:prstGeom>
          <a:noFill/>
        </p:spPr>
        <p:txBody>
          <a:bodyPr wrap="none" rtlCol="0">
            <a:spAutoFit/>
          </a:bodyPr>
          <a:lstStyle/>
          <a:p>
            <a:r>
              <a:rPr lang="en-US" b="1" dirty="0">
                <a:solidFill>
                  <a:srgbClr val="00B0F0"/>
                </a:solidFill>
              </a:rPr>
              <a:t>Hg(0)</a:t>
            </a:r>
          </a:p>
        </p:txBody>
      </p:sp>
      <p:sp>
        <p:nvSpPr>
          <p:cNvPr id="18" name="TextBox 17"/>
          <p:cNvSpPr txBox="1"/>
          <p:nvPr/>
        </p:nvSpPr>
        <p:spPr>
          <a:xfrm>
            <a:off x="4703298" y="2971800"/>
            <a:ext cx="707245" cy="369332"/>
          </a:xfrm>
          <a:prstGeom prst="rect">
            <a:avLst/>
          </a:prstGeom>
          <a:noFill/>
        </p:spPr>
        <p:txBody>
          <a:bodyPr wrap="none" rtlCol="0">
            <a:spAutoFit/>
          </a:bodyPr>
          <a:lstStyle/>
          <a:p>
            <a:r>
              <a:rPr lang="en-US" b="1" dirty="0">
                <a:solidFill>
                  <a:srgbClr val="75FF75"/>
                </a:solidFill>
              </a:rPr>
              <a:t>Hg(p)</a:t>
            </a:r>
          </a:p>
        </p:txBody>
      </p:sp>
      <p:sp>
        <p:nvSpPr>
          <p:cNvPr id="19" name="TextBox 18"/>
          <p:cNvSpPr txBox="1"/>
          <p:nvPr/>
        </p:nvSpPr>
        <p:spPr>
          <a:xfrm>
            <a:off x="4689230" y="1205132"/>
            <a:ext cx="689612" cy="369332"/>
          </a:xfrm>
          <a:prstGeom prst="rect">
            <a:avLst/>
          </a:prstGeom>
          <a:noFill/>
        </p:spPr>
        <p:txBody>
          <a:bodyPr wrap="none" rtlCol="0">
            <a:spAutoFit/>
          </a:bodyPr>
          <a:lstStyle/>
          <a:p>
            <a:r>
              <a:rPr lang="en-US" b="1" dirty="0">
                <a:solidFill>
                  <a:srgbClr val="FFC000"/>
                </a:solidFill>
              </a:rPr>
              <a:t>GOM</a:t>
            </a:r>
          </a:p>
        </p:txBody>
      </p:sp>
      <p:sp>
        <p:nvSpPr>
          <p:cNvPr id="13" name="TextBox 12"/>
          <p:cNvSpPr txBox="1"/>
          <p:nvPr/>
        </p:nvSpPr>
        <p:spPr>
          <a:xfrm>
            <a:off x="505680" y="152400"/>
            <a:ext cx="4675920" cy="646331"/>
          </a:xfrm>
          <a:prstGeom prst="rect">
            <a:avLst/>
          </a:prstGeom>
          <a:noFill/>
        </p:spPr>
        <p:txBody>
          <a:bodyPr wrap="square" rtlCol="0">
            <a:spAutoFit/>
          </a:bodyPr>
          <a:lstStyle/>
          <a:p>
            <a:pPr algn="ctr"/>
            <a:r>
              <a:rPr lang="en-US" b="1" dirty="0">
                <a:solidFill>
                  <a:schemeClr val="bg1"/>
                </a:solidFill>
              </a:rPr>
              <a:t>Cumulative Fraction of Emissions Deposited </a:t>
            </a:r>
          </a:p>
          <a:p>
            <a:pPr algn="ctr"/>
            <a:r>
              <a:rPr lang="en-US" b="1" dirty="0">
                <a:solidFill>
                  <a:schemeClr val="bg1"/>
                </a:solidFill>
              </a:rPr>
              <a:t>as a Function of Distance from the Source</a:t>
            </a:r>
          </a:p>
        </p:txBody>
      </p:sp>
      <p:sp>
        <p:nvSpPr>
          <p:cNvPr id="14" name="TextBox 13"/>
          <p:cNvSpPr txBox="1"/>
          <p:nvPr/>
        </p:nvSpPr>
        <p:spPr>
          <a:xfrm>
            <a:off x="5870592" y="228600"/>
            <a:ext cx="3108960" cy="2092881"/>
          </a:xfrm>
          <a:prstGeom prst="rect">
            <a:avLst/>
          </a:prstGeom>
          <a:solidFill>
            <a:srgbClr val="FFE07D"/>
          </a:solidFill>
          <a:ln w="38100">
            <a:solidFill>
              <a:srgbClr val="FFC000"/>
            </a:solidFill>
          </a:ln>
        </p:spPr>
        <p:txBody>
          <a:bodyPr wrap="none" rtlCol="0">
            <a:noAutofit/>
          </a:bodyPr>
          <a:lstStyle/>
          <a:p>
            <a:pPr algn="ctr">
              <a:spcBef>
                <a:spcPts val="300"/>
              </a:spcBef>
              <a:spcAft>
                <a:spcPts val="300"/>
              </a:spcAft>
            </a:pPr>
            <a:r>
              <a:rPr lang="en-US" sz="1600" b="1" u="sng" dirty="0">
                <a:solidFill>
                  <a:srgbClr val="684F00"/>
                </a:solidFill>
              </a:rPr>
              <a:t>Gaseous Oxidized Mercury: GOM</a:t>
            </a:r>
          </a:p>
          <a:p>
            <a:pPr marL="168275" indent="-168275">
              <a:spcBef>
                <a:spcPts val="300"/>
              </a:spcBef>
              <a:spcAft>
                <a:spcPts val="300"/>
              </a:spcAft>
              <a:buFont typeface="Arial" panose="020B0604020202020204" pitchFamily="34" charset="0"/>
              <a:buChar char="•"/>
            </a:pPr>
            <a:r>
              <a:rPr lang="en-US" sz="1400" b="1" dirty="0">
                <a:solidFill>
                  <a:srgbClr val="684F00"/>
                </a:solidFill>
              </a:rPr>
              <a:t>a few % of total atmos. Hg</a:t>
            </a:r>
          </a:p>
          <a:p>
            <a:pPr marL="168275" indent="-168275">
              <a:spcBef>
                <a:spcPts val="300"/>
              </a:spcBef>
              <a:spcAft>
                <a:spcPts val="300"/>
              </a:spcAft>
              <a:buFont typeface="Arial" panose="020B0604020202020204" pitchFamily="34" charset="0"/>
              <a:buChar char="•"/>
            </a:pPr>
            <a:r>
              <a:rPr lang="en-US" sz="1400" b="1" dirty="0">
                <a:solidFill>
                  <a:srgbClr val="684F00"/>
                </a:solidFill>
              </a:rPr>
              <a:t>species? (HgCl2, others)</a:t>
            </a:r>
          </a:p>
          <a:p>
            <a:pPr marL="168275" indent="-168275">
              <a:spcBef>
                <a:spcPts val="300"/>
              </a:spcBef>
              <a:spcAft>
                <a:spcPts val="300"/>
              </a:spcAft>
              <a:buFont typeface="Arial" panose="020B0604020202020204" pitchFamily="34" charset="0"/>
              <a:buChar char="•"/>
            </a:pPr>
            <a:r>
              <a:rPr lang="en-US" sz="1400" b="1" dirty="0">
                <a:solidFill>
                  <a:srgbClr val="684F00"/>
                </a:solidFill>
              </a:rPr>
              <a:t>very water soluble and sticky</a:t>
            </a:r>
          </a:p>
          <a:p>
            <a:pPr marL="168275" indent="-168275">
              <a:spcBef>
                <a:spcPts val="300"/>
              </a:spcBef>
              <a:spcAft>
                <a:spcPts val="300"/>
              </a:spcAft>
              <a:buFont typeface="Arial" panose="020B0604020202020204" pitchFamily="34" charset="0"/>
              <a:buChar char="•"/>
            </a:pPr>
            <a:r>
              <a:rPr lang="en-US" sz="1400" b="1" dirty="0">
                <a:solidFill>
                  <a:srgbClr val="684F00"/>
                </a:solidFill>
              </a:rPr>
              <a:t>atmospheric half-life: ~days</a:t>
            </a:r>
          </a:p>
          <a:p>
            <a:pPr marL="168275" indent="-168275">
              <a:spcBef>
                <a:spcPts val="300"/>
              </a:spcBef>
              <a:spcAft>
                <a:spcPts val="300"/>
              </a:spcAft>
              <a:buFont typeface="Arial" panose="020B0604020202020204" pitchFamily="34" charset="0"/>
              <a:buChar char="•"/>
            </a:pPr>
            <a:r>
              <a:rPr lang="en-US" sz="1400" b="1" dirty="0">
                <a:solidFill>
                  <a:srgbClr val="684F00"/>
                </a:solidFill>
              </a:rPr>
              <a:t>relatively large local deposition</a:t>
            </a:r>
          </a:p>
          <a:p>
            <a:pPr marL="168275" indent="-168275">
              <a:spcBef>
                <a:spcPts val="300"/>
              </a:spcBef>
              <a:spcAft>
                <a:spcPts val="300"/>
              </a:spcAft>
              <a:buFont typeface="Arial" panose="020B0604020202020204" pitchFamily="34" charset="0"/>
              <a:buChar char="•"/>
            </a:pPr>
            <a:r>
              <a:rPr lang="en-US" sz="1400" b="1" dirty="0">
                <a:solidFill>
                  <a:srgbClr val="684F00"/>
                </a:solidFill>
              </a:rPr>
              <a:t>very bioavailable after deposition</a:t>
            </a:r>
          </a:p>
        </p:txBody>
      </p:sp>
      <p:sp>
        <p:nvSpPr>
          <p:cNvPr id="15" name="TextBox 14"/>
          <p:cNvSpPr txBox="1"/>
          <p:nvPr/>
        </p:nvSpPr>
        <p:spPr>
          <a:xfrm>
            <a:off x="5870592" y="2522547"/>
            <a:ext cx="3108960" cy="1800493"/>
          </a:xfrm>
          <a:prstGeom prst="rect">
            <a:avLst/>
          </a:prstGeom>
          <a:solidFill>
            <a:srgbClr val="CCFFCC"/>
          </a:solidFill>
          <a:ln w="38100">
            <a:solidFill>
              <a:srgbClr val="00B050"/>
            </a:solidFill>
          </a:ln>
        </p:spPr>
        <p:txBody>
          <a:bodyPr wrap="none" rtlCol="0">
            <a:noAutofit/>
          </a:bodyPr>
          <a:lstStyle/>
          <a:p>
            <a:pPr algn="ctr">
              <a:spcBef>
                <a:spcPts val="300"/>
              </a:spcBef>
              <a:spcAft>
                <a:spcPts val="300"/>
              </a:spcAft>
            </a:pPr>
            <a:r>
              <a:rPr lang="en-US" sz="1600" b="1" u="sng" dirty="0">
                <a:solidFill>
                  <a:srgbClr val="005400"/>
                </a:solidFill>
              </a:rPr>
              <a:t>Particulate Mercury: Hg(p)</a:t>
            </a:r>
          </a:p>
          <a:p>
            <a:pPr marL="168275" indent="-168275">
              <a:spcBef>
                <a:spcPts val="300"/>
              </a:spcBef>
              <a:spcAft>
                <a:spcPts val="300"/>
              </a:spcAft>
              <a:buFont typeface="Arial" panose="020B0604020202020204" pitchFamily="34" charset="0"/>
              <a:buChar char="•"/>
            </a:pPr>
            <a:r>
              <a:rPr lang="en-US" sz="1400" b="1" dirty="0">
                <a:solidFill>
                  <a:srgbClr val="005400"/>
                </a:solidFill>
              </a:rPr>
              <a:t>a few % of total atmos. Hg</a:t>
            </a:r>
          </a:p>
          <a:p>
            <a:pPr marL="168275" indent="-168275">
              <a:spcBef>
                <a:spcPts val="300"/>
              </a:spcBef>
              <a:spcAft>
                <a:spcPts val="300"/>
              </a:spcAft>
              <a:buFont typeface="Arial" panose="020B0604020202020204" pitchFamily="34" charset="0"/>
              <a:buChar char="•"/>
            </a:pPr>
            <a:r>
              <a:rPr lang="en-US" sz="1400" b="1" dirty="0">
                <a:solidFill>
                  <a:srgbClr val="005400"/>
                </a:solidFill>
              </a:rPr>
              <a:t>Hg in/on atmos. particles</a:t>
            </a:r>
          </a:p>
          <a:p>
            <a:pPr marL="168275" indent="-168275">
              <a:spcBef>
                <a:spcPts val="300"/>
              </a:spcBef>
              <a:spcAft>
                <a:spcPts val="300"/>
              </a:spcAft>
              <a:buFont typeface="Arial" panose="020B0604020202020204" pitchFamily="34" charset="0"/>
              <a:buChar char="•"/>
            </a:pPr>
            <a:r>
              <a:rPr lang="en-US" sz="1400" b="1" dirty="0">
                <a:solidFill>
                  <a:srgbClr val="005400"/>
                </a:solidFill>
              </a:rPr>
              <a:t>atmospheric half-life: ~weeks</a:t>
            </a:r>
          </a:p>
          <a:p>
            <a:pPr marL="168275" indent="-168275">
              <a:spcBef>
                <a:spcPts val="300"/>
              </a:spcBef>
              <a:spcAft>
                <a:spcPts val="300"/>
              </a:spcAft>
              <a:buFont typeface="Arial" panose="020B0604020202020204" pitchFamily="34" charset="0"/>
              <a:buChar char="•"/>
            </a:pPr>
            <a:r>
              <a:rPr lang="en-US" sz="1400" b="1" dirty="0" err="1">
                <a:solidFill>
                  <a:srgbClr val="005400"/>
                </a:solidFill>
              </a:rPr>
              <a:t>bioavailabilty</a:t>
            </a:r>
            <a:r>
              <a:rPr lang="en-US" sz="1400" b="1" dirty="0">
                <a:solidFill>
                  <a:srgbClr val="005400"/>
                </a:solidFill>
              </a:rPr>
              <a:t>?</a:t>
            </a:r>
          </a:p>
          <a:p>
            <a:pPr marL="168275" indent="-168275">
              <a:spcBef>
                <a:spcPts val="300"/>
              </a:spcBef>
              <a:spcAft>
                <a:spcPts val="300"/>
              </a:spcAft>
              <a:buFont typeface="Arial" panose="020B0604020202020204" pitchFamily="34" charset="0"/>
              <a:buChar char="•"/>
            </a:pPr>
            <a:r>
              <a:rPr lang="en-US" sz="1400" b="1" dirty="0">
                <a:solidFill>
                  <a:srgbClr val="005400"/>
                </a:solidFill>
              </a:rPr>
              <a:t>moderate local deposition</a:t>
            </a:r>
          </a:p>
        </p:txBody>
      </p:sp>
      <p:sp>
        <p:nvSpPr>
          <p:cNvPr id="17" name="TextBox 16"/>
          <p:cNvSpPr txBox="1"/>
          <p:nvPr/>
        </p:nvSpPr>
        <p:spPr>
          <a:xfrm>
            <a:off x="5870592" y="4524107"/>
            <a:ext cx="3108960" cy="1800493"/>
          </a:xfrm>
          <a:prstGeom prst="rect">
            <a:avLst/>
          </a:prstGeom>
          <a:solidFill>
            <a:srgbClr val="E1F2F3"/>
          </a:solidFill>
          <a:ln w="38100">
            <a:solidFill>
              <a:srgbClr val="00B0F0"/>
            </a:solidFill>
          </a:ln>
        </p:spPr>
        <p:txBody>
          <a:bodyPr wrap="none" rtlCol="0">
            <a:noAutofit/>
          </a:bodyPr>
          <a:lstStyle/>
          <a:p>
            <a:pPr algn="ctr">
              <a:spcBef>
                <a:spcPts val="300"/>
              </a:spcBef>
              <a:spcAft>
                <a:spcPts val="300"/>
              </a:spcAft>
            </a:pPr>
            <a:r>
              <a:rPr lang="en-US" sz="1600" b="1" u="sng" dirty="0">
                <a:solidFill>
                  <a:srgbClr val="0070C0"/>
                </a:solidFill>
              </a:rPr>
              <a:t>Elemental Mercury: Hg(0)</a:t>
            </a:r>
          </a:p>
          <a:p>
            <a:pPr marL="168275" indent="-168275">
              <a:spcBef>
                <a:spcPts val="300"/>
              </a:spcBef>
              <a:spcAft>
                <a:spcPts val="300"/>
              </a:spcAft>
              <a:buFont typeface="Arial" panose="020B0604020202020204" pitchFamily="34" charset="0"/>
              <a:buChar char="•"/>
            </a:pPr>
            <a:r>
              <a:rPr lang="en-US" sz="1400" b="1" dirty="0">
                <a:solidFill>
                  <a:srgbClr val="0070C0"/>
                </a:solidFill>
              </a:rPr>
              <a:t>most of total Hg in atmosphere</a:t>
            </a:r>
          </a:p>
          <a:p>
            <a:pPr marL="168275" indent="-168275">
              <a:spcBef>
                <a:spcPts val="300"/>
              </a:spcBef>
              <a:spcAft>
                <a:spcPts val="300"/>
              </a:spcAft>
              <a:buFont typeface="Arial" panose="020B0604020202020204" pitchFamily="34" charset="0"/>
              <a:buChar char="•"/>
            </a:pPr>
            <a:r>
              <a:rPr lang="en-US" sz="1400" b="1" dirty="0">
                <a:solidFill>
                  <a:srgbClr val="0070C0"/>
                </a:solidFill>
              </a:rPr>
              <a:t>doesn’t easily dry or wet deposit</a:t>
            </a:r>
          </a:p>
          <a:p>
            <a:pPr marL="168275" indent="-168275">
              <a:spcBef>
                <a:spcPts val="300"/>
              </a:spcBef>
              <a:spcAft>
                <a:spcPts val="300"/>
              </a:spcAft>
              <a:buFont typeface="Arial" panose="020B0604020202020204" pitchFamily="34" charset="0"/>
              <a:buChar char="•"/>
            </a:pPr>
            <a:r>
              <a:rPr lang="en-US" sz="1400" b="1" dirty="0">
                <a:solidFill>
                  <a:srgbClr val="0070C0"/>
                </a:solidFill>
              </a:rPr>
              <a:t>atmospheric half-life: ~6-12 months</a:t>
            </a:r>
          </a:p>
          <a:p>
            <a:pPr marL="168275" indent="-168275">
              <a:spcBef>
                <a:spcPts val="300"/>
              </a:spcBef>
              <a:spcAft>
                <a:spcPts val="300"/>
              </a:spcAft>
              <a:buFont typeface="Arial" panose="020B0604020202020204" pitchFamily="34" charset="0"/>
              <a:buChar char="•"/>
            </a:pPr>
            <a:r>
              <a:rPr lang="en-US" sz="1400" b="1" dirty="0">
                <a:solidFill>
                  <a:srgbClr val="0070C0"/>
                </a:solidFill>
              </a:rPr>
              <a:t>relatively small local deposition</a:t>
            </a:r>
          </a:p>
          <a:p>
            <a:pPr marL="168275" indent="-168275">
              <a:spcBef>
                <a:spcPts val="300"/>
              </a:spcBef>
              <a:spcAft>
                <a:spcPts val="300"/>
              </a:spcAft>
              <a:buFont typeface="Arial" panose="020B0604020202020204" pitchFamily="34" charset="0"/>
              <a:buChar char="•"/>
            </a:pPr>
            <a:r>
              <a:rPr lang="en-US" sz="1400" b="1" dirty="0">
                <a:solidFill>
                  <a:srgbClr val="0070C0"/>
                </a:solidFill>
              </a:rPr>
              <a:t>but, global distribution and impacts</a:t>
            </a:r>
          </a:p>
        </p:txBody>
      </p:sp>
    </p:spTree>
    <p:extLst>
      <p:ext uri="{BB962C8B-B14F-4D97-AF65-F5344CB8AC3E}">
        <p14:creationId xmlns:p14="http://schemas.microsoft.com/office/powerpoint/2010/main" val="957183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13" t="9956" r="23426" b="10004"/>
          <a:stretch/>
        </p:blipFill>
        <p:spPr bwMode="auto">
          <a:xfrm>
            <a:off x="2133600" y="856534"/>
            <a:ext cx="5212080" cy="524232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0"/>
          </p:nvPr>
        </p:nvSpPr>
        <p:spPr/>
        <p:txBody>
          <a:bodyPr/>
          <a:lstStyle/>
          <a:p>
            <a:r>
              <a:rPr lang="en-US"/>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11</a:t>
            </a:fld>
            <a:endParaRPr lang="en-US" dirty="0"/>
          </a:p>
        </p:txBody>
      </p:sp>
      <p:grpSp>
        <p:nvGrpSpPr>
          <p:cNvPr id="14" name="Group 23"/>
          <p:cNvGrpSpPr/>
          <p:nvPr/>
        </p:nvGrpSpPr>
        <p:grpSpPr>
          <a:xfrm>
            <a:off x="2971800" y="3204759"/>
            <a:ext cx="1752600" cy="1513779"/>
            <a:chOff x="2971800" y="3058221"/>
            <a:chExt cx="1752600" cy="1513779"/>
          </a:xfrm>
        </p:grpSpPr>
        <p:sp>
          <p:nvSpPr>
            <p:cNvPr id="15" name="TextBox 14"/>
            <p:cNvSpPr txBox="1"/>
            <p:nvPr/>
          </p:nvSpPr>
          <p:spPr>
            <a:xfrm>
              <a:off x="2971800" y="3494782"/>
              <a:ext cx="1447800" cy="1077218"/>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rPr>
                <a:t>North </a:t>
              </a:r>
            </a:p>
            <a:p>
              <a:pPr algn="ctr" fontAlgn="base">
                <a:spcBef>
                  <a:spcPct val="0"/>
                </a:spcBef>
                <a:spcAft>
                  <a:spcPct val="0"/>
                </a:spcAft>
              </a:pPr>
              <a:r>
                <a:rPr lang="en-US" sz="1600" b="1" dirty="0">
                  <a:solidFill>
                    <a:srgbClr val="FFFFFF"/>
                  </a:solidFill>
                </a:rPr>
                <a:t>American  </a:t>
              </a:r>
            </a:p>
            <a:p>
              <a:pPr algn="ctr" fontAlgn="base">
                <a:spcBef>
                  <a:spcPct val="0"/>
                </a:spcBef>
                <a:spcAft>
                  <a:spcPct val="0"/>
                </a:spcAft>
              </a:pPr>
              <a:r>
                <a:rPr lang="en-US" sz="1600" b="1" dirty="0">
                  <a:solidFill>
                    <a:srgbClr val="FFFFFF"/>
                  </a:solidFill>
                </a:rPr>
                <a:t>mercury </a:t>
              </a:r>
            </a:p>
            <a:p>
              <a:pPr algn="ctr" fontAlgn="base">
                <a:spcBef>
                  <a:spcPct val="0"/>
                </a:spcBef>
                <a:spcAft>
                  <a:spcPct val="0"/>
                </a:spcAft>
              </a:pPr>
              <a:r>
                <a:rPr lang="en-US" sz="1600" b="1" dirty="0">
                  <a:solidFill>
                    <a:srgbClr val="FFFFFF"/>
                  </a:solidFill>
                </a:rPr>
                <a:t>sources</a:t>
              </a:r>
            </a:p>
          </p:txBody>
        </p:sp>
        <p:pic>
          <p:nvPicPr>
            <p:cNvPr id="16" name="Picture 22" descr="C:\Documents and Settings\markc\Local Settings\Temporary Internet Files\Content.IE5\CEIARODP\MC900237379[1].wmf"/>
            <p:cNvPicPr>
              <a:picLocks noChangeAspect="1" noChangeArrowheads="1"/>
            </p:cNvPicPr>
            <p:nvPr/>
          </p:nvPicPr>
          <p:blipFill>
            <a:blip r:embed="rId3" cstate="print"/>
            <a:srcRect/>
            <a:stretch>
              <a:fillRect/>
            </a:stretch>
          </p:blipFill>
          <p:spPr bwMode="auto">
            <a:xfrm flipH="1">
              <a:off x="3886200" y="3058221"/>
              <a:ext cx="457200" cy="523179"/>
            </a:xfrm>
            <a:prstGeom prst="rect">
              <a:avLst/>
            </a:prstGeom>
            <a:noFill/>
          </p:spPr>
        </p:pic>
        <p:pic>
          <p:nvPicPr>
            <p:cNvPr id="17" name="Picture 22" descr="C:\Documents and Settings\markc\Local Settings\Temporary Internet Files\Content.IE5\CEIARODP\MC900237379[1].wmf"/>
            <p:cNvPicPr>
              <a:picLocks noChangeAspect="1" noChangeArrowheads="1"/>
            </p:cNvPicPr>
            <p:nvPr/>
          </p:nvPicPr>
          <p:blipFill>
            <a:blip r:embed="rId3" cstate="print"/>
            <a:srcRect/>
            <a:stretch>
              <a:fillRect/>
            </a:stretch>
          </p:blipFill>
          <p:spPr bwMode="auto">
            <a:xfrm flipH="1">
              <a:off x="4267200" y="3962400"/>
              <a:ext cx="457200" cy="523179"/>
            </a:xfrm>
            <a:prstGeom prst="rect">
              <a:avLst/>
            </a:prstGeom>
            <a:noFill/>
          </p:spPr>
        </p:pic>
      </p:grpSp>
      <p:grpSp>
        <p:nvGrpSpPr>
          <p:cNvPr id="18" name="Group 29"/>
          <p:cNvGrpSpPr/>
          <p:nvPr/>
        </p:nvGrpSpPr>
        <p:grpSpPr>
          <a:xfrm>
            <a:off x="6504488" y="2661138"/>
            <a:ext cx="2487112" cy="1754326"/>
            <a:chOff x="6275888" y="2514600"/>
            <a:chExt cx="2487112" cy="1754326"/>
          </a:xfrm>
        </p:grpSpPr>
        <p:sp>
          <p:nvSpPr>
            <p:cNvPr id="19" name="TextBox 18"/>
            <p:cNvSpPr txBox="1"/>
            <p:nvPr/>
          </p:nvSpPr>
          <p:spPr>
            <a:xfrm>
              <a:off x="7315200" y="2514600"/>
              <a:ext cx="1447800" cy="1754326"/>
            </a:xfrm>
            <a:prstGeom prst="rect">
              <a:avLst/>
            </a:prstGeom>
            <a:noFill/>
          </p:spPr>
          <p:txBody>
            <a:bodyPr wrap="square" rtlCol="0">
              <a:spAutoFit/>
            </a:bodyPr>
            <a:lstStyle/>
            <a:p>
              <a:pPr algn="r" fontAlgn="base">
                <a:spcBef>
                  <a:spcPct val="0"/>
                </a:spcBef>
                <a:spcAft>
                  <a:spcPct val="0"/>
                </a:spcAft>
              </a:pPr>
              <a:r>
                <a:rPr lang="en-US" dirty="0">
                  <a:solidFill>
                    <a:schemeClr val="bg1"/>
                  </a:solidFill>
                </a:rPr>
                <a:t>mercury </a:t>
              </a:r>
            </a:p>
            <a:p>
              <a:pPr algn="r" fontAlgn="base">
                <a:spcBef>
                  <a:spcPct val="0"/>
                </a:spcBef>
                <a:spcAft>
                  <a:spcPct val="0"/>
                </a:spcAft>
              </a:pPr>
              <a:r>
                <a:rPr lang="en-US" dirty="0">
                  <a:solidFill>
                    <a:schemeClr val="bg1"/>
                  </a:solidFill>
                </a:rPr>
                <a:t>that doesn’t deposit continues </a:t>
              </a:r>
            </a:p>
            <a:p>
              <a:pPr algn="r" fontAlgn="base">
                <a:spcBef>
                  <a:spcPct val="0"/>
                </a:spcBef>
                <a:spcAft>
                  <a:spcPct val="0"/>
                </a:spcAft>
              </a:pPr>
              <a:r>
                <a:rPr lang="en-US" dirty="0">
                  <a:solidFill>
                    <a:schemeClr val="bg1"/>
                  </a:solidFill>
                </a:rPr>
                <a:t>its global circulation</a:t>
              </a:r>
            </a:p>
          </p:txBody>
        </p:sp>
        <p:pic>
          <p:nvPicPr>
            <p:cNvPr id="20" name="Picture 19" descr="arrow.png"/>
            <p:cNvPicPr>
              <a:picLocks/>
            </p:cNvPicPr>
            <p:nvPr/>
          </p:nvPicPr>
          <p:blipFill>
            <a:blip r:embed="rId4" cstate="print"/>
            <a:srcRect l="13205" t="43945"/>
            <a:stretch>
              <a:fillRect/>
            </a:stretch>
          </p:blipFill>
          <p:spPr>
            <a:xfrm rot="20400000">
              <a:off x="6275888" y="3139981"/>
              <a:ext cx="1587315" cy="640080"/>
            </a:xfrm>
            <a:prstGeom prst="rect">
              <a:avLst/>
            </a:prstGeom>
          </p:spPr>
        </p:pic>
      </p:grpSp>
      <p:sp>
        <p:nvSpPr>
          <p:cNvPr id="21" name="Freeform 20"/>
          <p:cNvSpPr/>
          <p:nvPr/>
        </p:nvSpPr>
        <p:spPr>
          <a:xfrm>
            <a:off x="4381500" y="3118338"/>
            <a:ext cx="463550" cy="923925"/>
          </a:xfrm>
          <a:custGeom>
            <a:avLst/>
            <a:gdLst>
              <a:gd name="connsiteX0" fmla="*/ 0 w 463550"/>
              <a:gd name="connsiteY0" fmla="*/ 0 h 923925"/>
              <a:gd name="connsiteX1" fmla="*/ 3175 w 463550"/>
              <a:gd name="connsiteY1" fmla="*/ 76200 h 923925"/>
              <a:gd name="connsiteX2" fmla="*/ 73025 w 463550"/>
              <a:gd name="connsiteY2" fmla="*/ 127000 h 923925"/>
              <a:gd name="connsiteX3" fmla="*/ 152400 w 463550"/>
              <a:gd name="connsiteY3" fmla="*/ 260350 h 923925"/>
              <a:gd name="connsiteX4" fmla="*/ 209550 w 463550"/>
              <a:gd name="connsiteY4" fmla="*/ 384175 h 923925"/>
              <a:gd name="connsiteX5" fmla="*/ 254000 w 463550"/>
              <a:gd name="connsiteY5" fmla="*/ 552450 h 923925"/>
              <a:gd name="connsiteX6" fmla="*/ 282575 w 463550"/>
              <a:gd name="connsiteY6" fmla="*/ 695325 h 923925"/>
              <a:gd name="connsiteX7" fmla="*/ 101600 w 463550"/>
              <a:gd name="connsiteY7" fmla="*/ 695325 h 923925"/>
              <a:gd name="connsiteX8" fmla="*/ 282575 w 463550"/>
              <a:gd name="connsiteY8" fmla="*/ 809625 h 923925"/>
              <a:gd name="connsiteX9" fmla="*/ 428625 w 463550"/>
              <a:gd name="connsiteY9" fmla="*/ 895350 h 923925"/>
              <a:gd name="connsiteX10" fmla="*/ 463550 w 463550"/>
              <a:gd name="connsiteY10" fmla="*/ 923925 h 923925"/>
              <a:gd name="connsiteX11" fmla="*/ 463550 w 463550"/>
              <a:gd name="connsiteY11" fmla="*/ 742950 h 923925"/>
              <a:gd name="connsiteX12" fmla="*/ 450850 w 463550"/>
              <a:gd name="connsiteY12" fmla="*/ 644525 h 923925"/>
              <a:gd name="connsiteX13" fmla="*/ 422275 w 463550"/>
              <a:gd name="connsiteY13" fmla="*/ 533400 h 923925"/>
              <a:gd name="connsiteX14" fmla="*/ 393700 w 463550"/>
              <a:gd name="connsiteY14" fmla="*/ 403225 h 923925"/>
              <a:gd name="connsiteX15" fmla="*/ 333375 w 463550"/>
              <a:gd name="connsiteY15" fmla="*/ 276225 h 923925"/>
              <a:gd name="connsiteX16" fmla="*/ 257175 w 463550"/>
              <a:gd name="connsiteY16" fmla="*/ 152400 h 923925"/>
              <a:gd name="connsiteX17" fmla="*/ 184150 w 463550"/>
              <a:gd name="connsiteY17" fmla="*/ 66675 h 923925"/>
              <a:gd name="connsiteX18" fmla="*/ 136525 w 463550"/>
              <a:gd name="connsiteY18" fmla="*/ 6350 h 923925"/>
              <a:gd name="connsiteX19" fmla="*/ 0 w 463550"/>
              <a:gd name="connsiteY19"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50" h="923925">
                <a:moveTo>
                  <a:pt x="0" y="0"/>
                </a:moveTo>
                <a:lnTo>
                  <a:pt x="3175" y="76200"/>
                </a:lnTo>
                <a:lnTo>
                  <a:pt x="73025" y="127000"/>
                </a:lnTo>
                <a:lnTo>
                  <a:pt x="152400" y="260350"/>
                </a:lnTo>
                <a:lnTo>
                  <a:pt x="209550" y="384175"/>
                </a:lnTo>
                <a:lnTo>
                  <a:pt x="254000" y="552450"/>
                </a:lnTo>
                <a:lnTo>
                  <a:pt x="282575" y="695325"/>
                </a:lnTo>
                <a:lnTo>
                  <a:pt x="101600" y="695325"/>
                </a:lnTo>
                <a:lnTo>
                  <a:pt x="282575" y="809625"/>
                </a:lnTo>
                <a:lnTo>
                  <a:pt x="428625" y="895350"/>
                </a:lnTo>
                <a:lnTo>
                  <a:pt x="463550" y="923925"/>
                </a:lnTo>
                <a:lnTo>
                  <a:pt x="463550" y="742950"/>
                </a:lnTo>
                <a:lnTo>
                  <a:pt x="450850" y="644525"/>
                </a:lnTo>
                <a:lnTo>
                  <a:pt x="422275" y="533400"/>
                </a:lnTo>
                <a:lnTo>
                  <a:pt x="393700" y="403225"/>
                </a:lnTo>
                <a:lnTo>
                  <a:pt x="333375" y="276225"/>
                </a:lnTo>
                <a:lnTo>
                  <a:pt x="257175" y="152400"/>
                </a:lnTo>
                <a:lnTo>
                  <a:pt x="184150" y="66675"/>
                </a:lnTo>
                <a:lnTo>
                  <a:pt x="136525" y="6350"/>
                </a:lnTo>
                <a:lnTo>
                  <a:pt x="0" y="0"/>
                </a:lnTo>
                <a:close/>
              </a:path>
            </a:pathLst>
          </a:custGeom>
          <a:solidFill>
            <a:srgbClr val="FBE1F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4546600" y="3127863"/>
            <a:ext cx="647700" cy="927100"/>
          </a:xfrm>
          <a:custGeom>
            <a:avLst/>
            <a:gdLst>
              <a:gd name="connsiteX0" fmla="*/ 0 w 647700"/>
              <a:gd name="connsiteY0" fmla="*/ 3175 h 927100"/>
              <a:gd name="connsiteX1" fmla="*/ 92075 w 647700"/>
              <a:gd name="connsiteY1" fmla="*/ 0 h 927100"/>
              <a:gd name="connsiteX2" fmla="*/ 177800 w 647700"/>
              <a:gd name="connsiteY2" fmla="*/ 34925 h 927100"/>
              <a:gd name="connsiteX3" fmla="*/ 257175 w 647700"/>
              <a:gd name="connsiteY3" fmla="*/ 111125 h 927100"/>
              <a:gd name="connsiteX4" fmla="*/ 352425 w 647700"/>
              <a:gd name="connsiteY4" fmla="*/ 263525 h 927100"/>
              <a:gd name="connsiteX5" fmla="*/ 419100 w 647700"/>
              <a:gd name="connsiteY5" fmla="*/ 476250 h 927100"/>
              <a:gd name="connsiteX6" fmla="*/ 441325 w 647700"/>
              <a:gd name="connsiteY6" fmla="*/ 561975 h 927100"/>
              <a:gd name="connsiteX7" fmla="*/ 463550 w 647700"/>
              <a:gd name="connsiteY7" fmla="*/ 692150 h 927100"/>
              <a:gd name="connsiteX8" fmla="*/ 647700 w 647700"/>
              <a:gd name="connsiteY8" fmla="*/ 695325 h 927100"/>
              <a:gd name="connsiteX9" fmla="*/ 314325 w 647700"/>
              <a:gd name="connsiteY9" fmla="*/ 927100 h 927100"/>
              <a:gd name="connsiteX10" fmla="*/ 314325 w 647700"/>
              <a:gd name="connsiteY10" fmla="*/ 736600 h 927100"/>
              <a:gd name="connsiteX11" fmla="*/ 292100 w 647700"/>
              <a:gd name="connsiteY11" fmla="*/ 596900 h 927100"/>
              <a:gd name="connsiteX12" fmla="*/ 247650 w 647700"/>
              <a:gd name="connsiteY12" fmla="*/ 431800 h 927100"/>
              <a:gd name="connsiteX13" fmla="*/ 180975 w 647700"/>
              <a:gd name="connsiteY13" fmla="*/ 250825 h 927100"/>
              <a:gd name="connsiteX14" fmla="*/ 95250 w 647700"/>
              <a:gd name="connsiteY14" fmla="*/ 139700 h 927100"/>
              <a:gd name="connsiteX15" fmla="*/ 0 w 647700"/>
              <a:gd name="connsiteY15" fmla="*/ 3175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7700" h="927100">
                <a:moveTo>
                  <a:pt x="0" y="3175"/>
                </a:moveTo>
                <a:lnTo>
                  <a:pt x="92075" y="0"/>
                </a:lnTo>
                <a:lnTo>
                  <a:pt x="177800" y="34925"/>
                </a:lnTo>
                <a:lnTo>
                  <a:pt x="257175" y="111125"/>
                </a:lnTo>
                <a:lnTo>
                  <a:pt x="352425" y="263525"/>
                </a:lnTo>
                <a:lnTo>
                  <a:pt x="419100" y="476250"/>
                </a:lnTo>
                <a:lnTo>
                  <a:pt x="441325" y="561975"/>
                </a:lnTo>
                <a:lnTo>
                  <a:pt x="463550" y="692150"/>
                </a:lnTo>
                <a:lnTo>
                  <a:pt x="647700" y="695325"/>
                </a:lnTo>
                <a:lnTo>
                  <a:pt x="314325" y="927100"/>
                </a:lnTo>
                <a:lnTo>
                  <a:pt x="314325" y="736600"/>
                </a:lnTo>
                <a:lnTo>
                  <a:pt x="292100" y="596900"/>
                </a:lnTo>
                <a:lnTo>
                  <a:pt x="247650" y="431800"/>
                </a:lnTo>
                <a:lnTo>
                  <a:pt x="180975" y="250825"/>
                </a:lnTo>
                <a:lnTo>
                  <a:pt x="95250" y="139700"/>
                </a:lnTo>
                <a:lnTo>
                  <a:pt x="0" y="3175"/>
                </a:lnTo>
                <a:close/>
              </a:path>
            </a:pathLst>
          </a:custGeom>
          <a:solidFill>
            <a:srgbClr val="FFF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3" name="Group 28"/>
          <p:cNvGrpSpPr/>
          <p:nvPr/>
        </p:nvGrpSpPr>
        <p:grpSpPr>
          <a:xfrm>
            <a:off x="4375036" y="3065486"/>
            <a:ext cx="2076566" cy="1815882"/>
            <a:chOff x="4375036" y="2918948"/>
            <a:chExt cx="2076566" cy="1815882"/>
          </a:xfrm>
        </p:grpSpPr>
        <p:pic>
          <p:nvPicPr>
            <p:cNvPr id="24" name="Picture 23" descr="arrow2.png"/>
            <p:cNvPicPr>
              <a:picLocks noChangeAspect="1"/>
            </p:cNvPicPr>
            <p:nvPr/>
          </p:nvPicPr>
          <p:blipFill>
            <a:blip r:embed="rId5" cstate="print"/>
            <a:srcRect l="42392"/>
            <a:stretch>
              <a:fillRect/>
            </a:stretch>
          </p:blipFill>
          <p:spPr>
            <a:xfrm>
              <a:off x="4375036" y="2949538"/>
              <a:ext cx="838200" cy="953914"/>
            </a:xfrm>
            <a:prstGeom prst="rect">
              <a:avLst/>
            </a:prstGeom>
          </p:spPr>
        </p:pic>
        <p:grpSp>
          <p:nvGrpSpPr>
            <p:cNvPr id="25" name="Group 43"/>
            <p:cNvGrpSpPr/>
            <p:nvPr/>
          </p:nvGrpSpPr>
          <p:grpSpPr>
            <a:xfrm>
              <a:off x="4927602" y="2918948"/>
              <a:ext cx="1524000" cy="1815882"/>
              <a:chOff x="4927602" y="2918948"/>
              <a:chExt cx="1524000" cy="1815882"/>
            </a:xfrm>
          </p:grpSpPr>
          <p:sp>
            <p:nvSpPr>
              <p:cNvPr id="26" name="TextBox 25"/>
              <p:cNvSpPr txBox="1"/>
              <p:nvPr/>
            </p:nvSpPr>
            <p:spPr>
              <a:xfrm>
                <a:off x="5706374" y="4147870"/>
                <a:ext cx="304800" cy="338554"/>
              </a:xfrm>
              <a:prstGeom prst="rect">
                <a:avLst/>
              </a:prstGeom>
              <a:noFill/>
            </p:spPr>
            <p:txBody>
              <a:bodyPr wrap="square" rtlCol="0">
                <a:spAutoFit/>
              </a:bodyPr>
              <a:lstStyle/>
              <a:p>
                <a:pPr algn="r" fontAlgn="base">
                  <a:spcBef>
                    <a:spcPct val="0"/>
                  </a:spcBef>
                  <a:spcAft>
                    <a:spcPct val="0"/>
                  </a:spcAft>
                </a:pPr>
                <a:r>
                  <a:rPr lang="en-US" sz="1600" b="1" dirty="0">
                    <a:solidFill>
                      <a:srgbClr val="FFFFFF"/>
                    </a:solidFill>
                  </a:rPr>
                  <a:t>*</a:t>
                </a:r>
                <a:r>
                  <a:rPr lang="en-US" sz="1200" b="1" dirty="0">
                    <a:solidFill>
                      <a:srgbClr val="FFFFFF"/>
                    </a:solidFill>
                  </a:rPr>
                  <a:t> </a:t>
                </a:r>
              </a:p>
            </p:txBody>
          </p:sp>
          <p:sp>
            <p:nvSpPr>
              <p:cNvPr id="27" name="TextBox 26"/>
              <p:cNvSpPr txBox="1"/>
              <p:nvPr/>
            </p:nvSpPr>
            <p:spPr>
              <a:xfrm>
                <a:off x="4927602" y="2918948"/>
                <a:ext cx="1524000" cy="1815882"/>
              </a:xfrm>
              <a:prstGeom prst="rect">
                <a:avLst/>
              </a:prstGeom>
              <a:noFill/>
            </p:spPr>
            <p:txBody>
              <a:bodyPr wrap="square" rtlCol="0">
                <a:spAutoFit/>
              </a:bodyPr>
              <a:lstStyle/>
              <a:p>
                <a:pPr algn="ctr" fontAlgn="base">
                  <a:spcBef>
                    <a:spcPct val="0"/>
                  </a:spcBef>
                  <a:spcAft>
                    <a:spcPct val="0"/>
                  </a:spcAft>
                </a:pPr>
                <a:r>
                  <a:rPr lang="en-US" sz="1600" b="1" dirty="0">
                    <a:solidFill>
                      <a:srgbClr val="FFFFFF"/>
                    </a:solidFill>
                  </a:rPr>
                  <a:t>local, regional  </a:t>
                </a:r>
              </a:p>
              <a:p>
                <a:pPr algn="ctr" fontAlgn="base">
                  <a:spcBef>
                    <a:spcPct val="0"/>
                  </a:spcBef>
                  <a:spcAft>
                    <a:spcPct val="0"/>
                  </a:spcAft>
                </a:pPr>
                <a:r>
                  <a:rPr lang="en-US" sz="1600" b="1" dirty="0">
                    <a:solidFill>
                      <a:srgbClr val="FFFFFF"/>
                    </a:solidFill>
                  </a:rPr>
                  <a:t>and global sources contribute to atmospheric mercury deposition</a:t>
                </a:r>
              </a:p>
            </p:txBody>
          </p:sp>
        </p:grpSp>
      </p:grpSp>
      <p:grpSp>
        <p:nvGrpSpPr>
          <p:cNvPr id="28" name="Group 25"/>
          <p:cNvGrpSpPr/>
          <p:nvPr/>
        </p:nvGrpSpPr>
        <p:grpSpPr>
          <a:xfrm>
            <a:off x="228600" y="2057400"/>
            <a:ext cx="2932992" cy="2031325"/>
            <a:chOff x="228600" y="1910862"/>
            <a:chExt cx="2932992" cy="2031325"/>
          </a:xfrm>
        </p:grpSpPr>
        <p:pic>
          <p:nvPicPr>
            <p:cNvPr id="29" name="Picture 28" descr="arrow.png"/>
            <p:cNvPicPr>
              <a:picLocks/>
            </p:cNvPicPr>
            <p:nvPr/>
          </p:nvPicPr>
          <p:blipFill>
            <a:blip r:embed="rId4" cstate="print"/>
            <a:srcRect t="43945"/>
            <a:stretch>
              <a:fillRect/>
            </a:stretch>
          </p:blipFill>
          <p:spPr>
            <a:xfrm rot="540000">
              <a:off x="1332792" y="2958504"/>
              <a:ext cx="1828800" cy="640080"/>
            </a:xfrm>
            <a:prstGeom prst="rect">
              <a:avLst/>
            </a:prstGeom>
          </p:spPr>
        </p:pic>
        <p:sp>
          <p:nvSpPr>
            <p:cNvPr id="30" name="TextBox 29"/>
            <p:cNvSpPr txBox="1"/>
            <p:nvPr/>
          </p:nvSpPr>
          <p:spPr>
            <a:xfrm>
              <a:off x="228600" y="1910862"/>
              <a:ext cx="1600200" cy="2031325"/>
            </a:xfrm>
            <a:prstGeom prst="rect">
              <a:avLst/>
            </a:prstGeom>
            <a:noFill/>
            <a:ln>
              <a:noFill/>
            </a:ln>
          </p:spPr>
          <p:txBody>
            <a:bodyPr wrap="square" rtlCol="0">
              <a:spAutoFit/>
            </a:bodyPr>
            <a:lstStyle/>
            <a:p>
              <a:pPr algn="ctr" fontAlgn="base">
                <a:spcBef>
                  <a:spcPct val="0"/>
                </a:spcBef>
                <a:spcAft>
                  <a:spcPct val="0"/>
                </a:spcAft>
              </a:pPr>
              <a:r>
                <a:rPr lang="en-US" dirty="0">
                  <a:solidFill>
                    <a:schemeClr val="bg1"/>
                  </a:solidFill>
                </a:rPr>
                <a:t>mercury </a:t>
              </a:r>
            </a:p>
            <a:p>
              <a:pPr algn="ctr" fontAlgn="base">
                <a:spcBef>
                  <a:spcPct val="0"/>
                </a:spcBef>
                <a:spcAft>
                  <a:spcPct val="0"/>
                </a:spcAft>
              </a:pPr>
              <a:r>
                <a:rPr lang="en-US" dirty="0">
                  <a:solidFill>
                    <a:schemeClr val="bg1"/>
                  </a:solidFill>
                </a:rPr>
                <a:t>from global atmospheric pool </a:t>
              </a:r>
            </a:p>
            <a:p>
              <a:pPr algn="ctr" fontAlgn="base">
                <a:spcBef>
                  <a:spcPct val="0"/>
                </a:spcBef>
                <a:spcAft>
                  <a:spcPct val="0"/>
                </a:spcAft>
              </a:pPr>
              <a:r>
                <a:rPr lang="en-US" dirty="0">
                  <a:solidFill>
                    <a:schemeClr val="bg1"/>
                  </a:solidFill>
                </a:rPr>
                <a:t>entering </a:t>
              </a:r>
            </a:p>
            <a:p>
              <a:pPr algn="ctr" fontAlgn="base">
                <a:spcBef>
                  <a:spcPct val="0"/>
                </a:spcBef>
                <a:spcAft>
                  <a:spcPct val="0"/>
                </a:spcAft>
              </a:pPr>
              <a:r>
                <a:rPr lang="en-US" dirty="0">
                  <a:solidFill>
                    <a:schemeClr val="bg1"/>
                  </a:solidFill>
                </a:rPr>
                <a:t>North </a:t>
              </a:r>
            </a:p>
            <a:p>
              <a:pPr algn="ctr" fontAlgn="base">
                <a:spcBef>
                  <a:spcPct val="0"/>
                </a:spcBef>
                <a:spcAft>
                  <a:spcPct val="0"/>
                </a:spcAft>
              </a:pPr>
              <a:r>
                <a:rPr lang="en-US" dirty="0">
                  <a:solidFill>
                    <a:schemeClr val="bg1"/>
                  </a:solidFill>
                </a:rPr>
                <a:t>America</a:t>
              </a:r>
            </a:p>
          </p:txBody>
        </p:sp>
      </p:grpSp>
      <p:sp>
        <p:nvSpPr>
          <p:cNvPr id="31" name="Oval 30"/>
          <p:cNvSpPr/>
          <p:nvPr/>
        </p:nvSpPr>
        <p:spPr>
          <a:xfrm>
            <a:off x="2895600" y="1746738"/>
            <a:ext cx="3733800" cy="3429000"/>
          </a:xfrm>
          <a:prstGeom prst="ellipse">
            <a:avLst/>
          </a:prstGeom>
          <a:noFill/>
          <a:ln w="38100">
            <a:solidFill>
              <a:schemeClr val="bg1">
                <a:alpha val="50196"/>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black"/>
              </a:solidFill>
            </a:endParaRPr>
          </a:p>
        </p:txBody>
      </p:sp>
      <p:sp>
        <p:nvSpPr>
          <p:cNvPr id="35" name="TextBox 34"/>
          <p:cNvSpPr txBox="1"/>
          <p:nvPr/>
        </p:nvSpPr>
        <p:spPr>
          <a:xfrm>
            <a:off x="152400" y="4618672"/>
            <a:ext cx="2819400" cy="1477328"/>
          </a:xfrm>
          <a:prstGeom prst="rect">
            <a:avLst/>
          </a:prstGeom>
          <a:noFill/>
          <a:ln>
            <a:noFill/>
          </a:ln>
        </p:spPr>
        <p:txBody>
          <a:bodyPr wrap="square" rtlCol="0">
            <a:spAutoFit/>
          </a:bodyPr>
          <a:lstStyle/>
          <a:p>
            <a:pPr algn="ctr" fontAlgn="base">
              <a:spcBef>
                <a:spcPct val="0"/>
              </a:spcBef>
              <a:spcAft>
                <a:spcPct val="0"/>
              </a:spcAft>
            </a:pPr>
            <a:r>
              <a:rPr lang="en-US" dirty="0">
                <a:solidFill>
                  <a:srgbClr val="92D050"/>
                </a:solidFill>
              </a:rPr>
              <a:t>fish-advisories </a:t>
            </a:r>
          </a:p>
          <a:p>
            <a:pPr algn="ctr" fontAlgn="base">
              <a:spcBef>
                <a:spcPct val="0"/>
              </a:spcBef>
              <a:spcAft>
                <a:spcPct val="0"/>
              </a:spcAft>
            </a:pPr>
            <a:r>
              <a:rPr lang="en-US" dirty="0">
                <a:solidFill>
                  <a:srgbClr val="92D050"/>
                </a:solidFill>
              </a:rPr>
              <a:t>throughout </a:t>
            </a:r>
          </a:p>
          <a:p>
            <a:pPr algn="ctr" fontAlgn="base">
              <a:spcBef>
                <a:spcPct val="0"/>
              </a:spcBef>
              <a:spcAft>
                <a:spcPct val="0"/>
              </a:spcAft>
            </a:pPr>
            <a:r>
              <a:rPr lang="en-US" dirty="0">
                <a:solidFill>
                  <a:srgbClr val="92D050"/>
                </a:solidFill>
              </a:rPr>
              <a:t>North America </a:t>
            </a:r>
          </a:p>
          <a:p>
            <a:pPr algn="ctr" fontAlgn="base">
              <a:spcBef>
                <a:spcPct val="0"/>
              </a:spcBef>
              <a:spcAft>
                <a:spcPct val="0"/>
              </a:spcAft>
            </a:pPr>
            <a:r>
              <a:rPr lang="en-US" dirty="0">
                <a:solidFill>
                  <a:srgbClr val="92D050"/>
                </a:solidFill>
              </a:rPr>
              <a:t>due to mercury contamination</a:t>
            </a:r>
          </a:p>
        </p:txBody>
      </p:sp>
      <p:sp>
        <p:nvSpPr>
          <p:cNvPr id="36" name="TextBox 35"/>
          <p:cNvSpPr txBox="1"/>
          <p:nvPr/>
        </p:nvSpPr>
        <p:spPr>
          <a:xfrm>
            <a:off x="593534" y="152400"/>
            <a:ext cx="8097217" cy="461665"/>
          </a:xfrm>
          <a:prstGeom prst="rect">
            <a:avLst/>
          </a:prstGeom>
          <a:noFill/>
        </p:spPr>
        <p:txBody>
          <a:bodyPr wrap="none" rtlCol="0">
            <a:spAutoFit/>
          </a:bodyPr>
          <a:lstStyle/>
          <a:p>
            <a:r>
              <a:rPr lang="en-US" sz="2400" b="1" dirty="0">
                <a:solidFill>
                  <a:schemeClr val="bg1"/>
                </a:solidFill>
              </a:rPr>
              <a:t>Modeling Challenge: Source Impacts on Local to Global Scales</a:t>
            </a:r>
          </a:p>
        </p:txBody>
      </p:sp>
    </p:spTree>
    <p:extLst>
      <p:ext uri="{BB962C8B-B14F-4D97-AF65-F5344CB8AC3E}">
        <p14:creationId xmlns:p14="http://schemas.microsoft.com/office/powerpoint/2010/main" val="141674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Accomplishments </a:t>
            </a:r>
          </a:p>
        </p:txBody>
      </p:sp>
      <p:sp>
        <p:nvSpPr>
          <p:cNvPr id="6" name="Content Placeholder 5"/>
          <p:cNvSpPr>
            <a:spLocks noGrp="1"/>
          </p:cNvSpPr>
          <p:nvPr>
            <p:ph idx="1"/>
          </p:nvPr>
        </p:nvSpPr>
        <p:spPr>
          <a:xfrm>
            <a:off x="457200" y="1600200"/>
            <a:ext cx="8458200" cy="4462760"/>
          </a:xfrm>
        </p:spPr>
        <p:txBody>
          <a:bodyPr wrap="square">
            <a:spAutoFit/>
          </a:bodyPr>
          <a:lstStyle/>
          <a:p>
            <a:pPr>
              <a:spcBef>
                <a:spcPts val="1200"/>
              </a:spcBef>
              <a:buFont typeface="Calibri" panose="020F0502020204030204" pitchFamily="34" charset="0"/>
              <a:buChar char="●"/>
            </a:pPr>
            <a:r>
              <a:rPr lang="en-US" sz="2800" dirty="0"/>
              <a:t>Trajectories</a:t>
            </a:r>
          </a:p>
          <a:p>
            <a:pPr lvl="1">
              <a:spcBef>
                <a:spcPts val="1200"/>
              </a:spcBef>
              <a:buFont typeface="Calibri" panose="020F0502020204030204" pitchFamily="34" charset="0"/>
              <a:buChar char="●"/>
            </a:pPr>
            <a:r>
              <a:rPr lang="en-US" sz="2000" dirty="0">
                <a:solidFill>
                  <a:srgbClr val="92D050"/>
                </a:solidFill>
              </a:rPr>
              <a:t>Numerous analyses carried out at ARL</a:t>
            </a:r>
          </a:p>
          <a:p>
            <a:pPr lvl="1">
              <a:spcBef>
                <a:spcPts val="1200"/>
              </a:spcBef>
              <a:buFont typeface="Calibri" panose="020F0502020204030204" pitchFamily="34" charset="0"/>
              <a:buChar char="●"/>
            </a:pPr>
            <a:r>
              <a:rPr lang="en-US" sz="2000" dirty="0">
                <a:solidFill>
                  <a:srgbClr val="92D050"/>
                </a:solidFill>
              </a:rPr>
              <a:t>Have shared models / scripts / methods and taught many </a:t>
            </a:r>
            <a:r>
              <a:rPr lang="en-US" sz="2000" dirty="0" smtClean="0">
                <a:solidFill>
                  <a:srgbClr val="92D050"/>
                </a:solidFill>
              </a:rPr>
              <a:t>others</a:t>
            </a:r>
          </a:p>
          <a:p>
            <a:pPr>
              <a:spcBef>
                <a:spcPts val="1200"/>
              </a:spcBef>
              <a:buFont typeface="Calibri" panose="020F0502020204030204" pitchFamily="34" charset="0"/>
              <a:buChar char="●"/>
            </a:pPr>
            <a:endParaRPr lang="en-US" sz="2800" dirty="0" smtClean="0"/>
          </a:p>
          <a:p>
            <a:pPr>
              <a:spcBef>
                <a:spcPts val="1200"/>
              </a:spcBef>
              <a:buFont typeface="Calibri" panose="020F0502020204030204" pitchFamily="34" charset="0"/>
              <a:buChar char="●"/>
            </a:pPr>
            <a:r>
              <a:rPr lang="en-US" sz="2800" dirty="0" smtClean="0"/>
              <a:t>Fate </a:t>
            </a:r>
            <a:r>
              <a:rPr lang="en-US" sz="2800" dirty="0"/>
              <a:t>and Transport Modeling</a:t>
            </a:r>
          </a:p>
          <a:p>
            <a:pPr lvl="1">
              <a:spcBef>
                <a:spcPts val="1200"/>
              </a:spcBef>
              <a:buFont typeface="Calibri" panose="020F0502020204030204" pitchFamily="34" charset="0"/>
              <a:buChar char="●"/>
            </a:pPr>
            <a:r>
              <a:rPr lang="en-US" sz="2000" dirty="0">
                <a:solidFill>
                  <a:srgbClr val="92D050"/>
                </a:solidFill>
              </a:rPr>
              <a:t>Numerous improvements to the HYSPLIT-Hg model (last ~15 years</a:t>
            </a:r>
            <a:r>
              <a:rPr lang="en-US" sz="2000" dirty="0" smtClean="0">
                <a:solidFill>
                  <a:srgbClr val="92D050"/>
                </a:solidFill>
              </a:rPr>
              <a:t>)</a:t>
            </a:r>
          </a:p>
          <a:p>
            <a:pPr lvl="1">
              <a:spcBef>
                <a:spcPts val="1200"/>
              </a:spcBef>
              <a:buFont typeface="Calibri" panose="020F0502020204030204" pitchFamily="34" charset="0"/>
              <a:buChar char="●"/>
            </a:pPr>
            <a:r>
              <a:rPr lang="en-US" sz="2000" dirty="0" smtClean="0">
                <a:solidFill>
                  <a:srgbClr val="92D050"/>
                </a:solidFill>
              </a:rPr>
              <a:t>Modeling system, including suite of </a:t>
            </a:r>
            <a:r>
              <a:rPr lang="en-US" sz="2000" i="1" dirty="0" smtClean="0">
                <a:solidFill>
                  <a:srgbClr val="92D050"/>
                </a:solidFill>
              </a:rPr>
              <a:t>pre-</a:t>
            </a:r>
            <a:r>
              <a:rPr lang="en-US" sz="2000" dirty="0" smtClean="0">
                <a:solidFill>
                  <a:srgbClr val="92D050"/>
                </a:solidFill>
              </a:rPr>
              <a:t> and </a:t>
            </a:r>
            <a:r>
              <a:rPr lang="en-US" sz="2000" i="1" dirty="0" smtClean="0">
                <a:solidFill>
                  <a:srgbClr val="92D050"/>
                </a:solidFill>
              </a:rPr>
              <a:t>post-processing</a:t>
            </a:r>
            <a:r>
              <a:rPr lang="en-US" sz="2000" dirty="0" smtClean="0">
                <a:solidFill>
                  <a:srgbClr val="92D050"/>
                </a:solidFill>
              </a:rPr>
              <a:t> programs</a:t>
            </a:r>
          </a:p>
          <a:p>
            <a:pPr lvl="1">
              <a:spcBef>
                <a:spcPts val="1200"/>
              </a:spcBef>
              <a:buFont typeface="Calibri" panose="020F0502020204030204" pitchFamily="34" charset="0"/>
              <a:buChar char="●"/>
            </a:pPr>
            <a:r>
              <a:rPr lang="en-US" sz="2000" dirty="0">
                <a:solidFill>
                  <a:srgbClr val="92D050"/>
                </a:solidFill>
              </a:rPr>
              <a:t>Model results reasonably consistent with atmospheric </a:t>
            </a:r>
            <a:r>
              <a:rPr lang="en-US" sz="2000" dirty="0" smtClean="0">
                <a:solidFill>
                  <a:srgbClr val="92D050"/>
                </a:solidFill>
              </a:rPr>
              <a:t>measurements</a:t>
            </a:r>
            <a:endParaRPr lang="en-US" sz="2000" dirty="0">
              <a:solidFill>
                <a:srgbClr val="92D050"/>
              </a:solidFill>
            </a:endParaRPr>
          </a:p>
          <a:p>
            <a:pPr lvl="1">
              <a:spcBef>
                <a:spcPts val="1200"/>
              </a:spcBef>
              <a:buFont typeface="Calibri" panose="020F0502020204030204" pitchFamily="34" charset="0"/>
              <a:buChar char="●"/>
            </a:pPr>
            <a:r>
              <a:rPr lang="en-US" sz="2000" dirty="0">
                <a:solidFill>
                  <a:srgbClr val="92D050"/>
                </a:solidFill>
              </a:rPr>
              <a:t>Global source attribution for mercury deposition to the Great </a:t>
            </a:r>
            <a:r>
              <a:rPr lang="en-US" sz="2000" dirty="0" smtClean="0">
                <a:solidFill>
                  <a:srgbClr val="92D050"/>
                </a:solidFill>
              </a:rPr>
              <a:t>Lakes</a:t>
            </a:r>
            <a:endParaRPr lang="en-US" sz="2000" dirty="0">
              <a:solidFill>
                <a:srgbClr val="92D050"/>
              </a:solidFill>
            </a:endParaRP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12</a:t>
            </a:fld>
            <a:endParaRPr lang="en-US" dirty="0"/>
          </a:p>
        </p:txBody>
      </p:sp>
    </p:spTree>
    <p:extLst>
      <p:ext uri="{BB962C8B-B14F-4D97-AF65-F5344CB8AC3E}">
        <p14:creationId xmlns:p14="http://schemas.microsoft.com/office/powerpoint/2010/main" val="2859473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ARL Science Review, June 21-23, 2016</a:t>
            </a:r>
          </a:p>
        </p:txBody>
      </p:sp>
      <p:sp>
        <p:nvSpPr>
          <p:cNvPr id="6" name="Slide Number Placeholder 5"/>
          <p:cNvSpPr>
            <a:spLocks noGrp="1"/>
          </p:cNvSpPr>
          <p:nvPr>
            <p:ph type="sldNum" sz="quarter" idx="11"/>
          </p:nvPr>
        </p:nvSpPr>
        <p:spPr/>
        <p:txBody>
          <a:bodyPr/>
          <a:lstStyle/>
          <a:p>
            <a:fld id="{66CAC88C-31F3-4764-B964-B930D18D7C5C}" type="slidenum">
              <a:rPr lang="en-US" smtClean="0"/>
              <a:t>13</a:t>
            </a:fld>
            <a:endParaRPr lang="en-US" dirty="0"/>
          </a:p>
        </p:txBody>
      </p:sp>
      <p:pic>
        <p:nvPicPr>
          <p:cNvPr id="8" name="Picture 3" descr="MCBD09185_0000[1]"/>
          <p:cNvPicPr>
            <a:picLocks noChangeAspect="1" noChangeArrowheads="1"/>
          </p:cNvPicPr>
          <p:nvPr/>
        </p:nvPicPr>
        <p:blipFill>
          <a:blip r:embed="rId2" cstate="print">
            <a:extLst>
              <a:ext uri="{28A0092B-C50C-407E-A947-70E740481C1C}">
                <a14:useLocalDpi xmlns:a14="http://schemas.microsoft.com/office/drawing/2010/main" val="0"/>
              </a:ext>
            </a:extLst>
          </a:blip>
          <a:srcRect l="16197" r="70865" b="84972"/>
          <a:stretch>
            <a:fillRect/>
          </a:stretch>
        </p:blipFill>
        <p:spPr bwMode="auto">
          <a:xfrm>
            <a:off x="0" y="1119188"/>
            <a:ext cx="914400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MCBD09185_0000[1]"/>
          <p:cNvPicPr>
            <a:picLocks noChangeAspect="1" noChangeArrowheads="1"/>
          </p:cNvPicPr>
          <p:nvPr/>
        </p:nvPicPr>
        <p:blipFill>
          <a:blip r:embed="rId3" cstate="print">
            <a:extLst>
              <a:ext uri="{28A0092B-C50C-407E-A947-70E740481C1C}">
                <a14:useLocalDpi xmlns:a14="http://schemas.microsoft.com/office/drawing/2010/main" val="0"/>
              </a:ext>
            </a:extLst>
          </a:blip>
          <a:srcRect b="61797"/>
          <a:stretch>
            <a:fillRect/>
          </a:stretch>
        </p:blipFill>
        <p:spPr bwMode="auto">
          <a:xfrm>
            <a:off x="-160335" y="5126038"/>
            <a:ext cx="9601201"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MCBD09185_0000[1]"/>
          <p:cNvPicPr>
            <a:picLocks noChangeAspect="1" noChangeArrowheads="1"/>
          </p:cNvPicPr>
          <p:nvPr/>
        </p:nvPicPr>
        <p:blipFill>
          <a:blip r:embed="rId4" cstate="print">
            <a:extLst>
              <a:ext uri="{28A0092B-C50C-407E-A947-70E740481C1C}">
                <a14:useLocalDpi xmlns:a14="http://schemas.microsoft.com/office/drawing/2010/main" val="0"/>
              </a:ext>
            </a:extLst>
          </a:blip>
          <a:srcRect l="16197" r="70865" b="84972"/>
          <a:stretch>
            <a:fillRect/>
          </a:stretch>
        </p:blipFill>
        <p:spPr bwMode="auto">
          <a:xfrm>
            <a:off x="0" y="-1452561"/>
            <a:ext cx="91440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4"/>
          <p:cNvGrpSpPr>
            <a:grpSpLocks noChangeAspect="1"/>
          </p:cNvGrpSpPr>
          <p:nvPr/>
        </p:nvGrpSpPr>
        <p:grpSpPr bwMode="auto">
          <a:xfrm>
            <a:off x="876300" y="4897438"/>
            <a:ext cx="109538" cy="168275"/>
            <a:chOff x="2864" y="2181"/>
            <a:chExt cx="331" cy="505"/>
          </a:xfrm>
        </p:grpSpPr>
        <p:sp>
          <p:nvSpPr>
            <p:cNvPr id="12" name="Line 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3" name="Group 12"/>
            <p:cNvGrpSpPr>
              <a:grpSpLocks noChangeAspect="1"/>
            </p:cNvGrpSpPr>
            <p:nvPr/>
          </p:nvGrpSpPr>
          <p:grpSpPr bwMode="auto">
            <a:xfrm>
              <a:off x="2864" y="2613"/>
              <a:ext cx="329" cy="72"/>
              <a:chOff x="2774" y="2611"/>
              <a:chExt cx="329" cy="72"/>
            </a:xfrm>
          </p:grpSpPr>
          <p:sp>
            <p:nvSpPr>
              <p:cNvPr id="17" name="Oval 9"/>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8" name="Rectangle 10"/>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4" name="Line 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5" name="Freeform 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6" name="Oval 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9" name="Group 31"/>
          <p:cNvGrpSpPr>
            <a:grpSpLocks/>
          </p:cNvGrpSpPr>
          <p:nvPr/>
        </p:nvGrpSpPr>
        <p:grpSpPr bwMode="auto">
          <a:xfrm>
            <a:off x="1270003" y="4491038"/>
            <a:ext cx="182563" cy="252412"/>
            <a:chOff x="2864" y="2181"/>
            <a:chExt cx="331" cy="505"/>
          </a:xfrm>
        </p:grpSpPr>
        <p:sp>
          <p:nvSpPr>
            <p:cNvPr id="20" name="Line 3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1" name="Group 33"/>
            <p:cNvGrpSpPr>
              <a:grpSpLocks/>
            </p:cNvGrpSpPr>
            <p:nvPr/>
          </p:nvGrpSpPr>
          <p:grpSpPr bwMode="auto">
            <a:xfrm>
              <a:off x="2864" y="2613"/>
              <a:ext cx="329" cy="72"/>
              <a:chOff x="2774" y="2611"/>
              <a:chExt cx="329" cy="72"/>
            </a:xfrm>
          </p:grpSpPr>
          <p:sp>
            <p:nvSpPr>
              <p:cNvPr id="25" name="Oval 3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6" name="Rectangle 3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2" name="Line 3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3" name="Freeform 3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4" name="Oval 3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7" name="Group 39"/>
          <p:cNvGrpSpPr>
            <a:grpSpLocks/>
          </p:cNvGrpSpPr>
          <p:nvPr/>
        </p:nvGrpSpPr>
        <p:grpSpPr bwMode="auto">
          <a:xfrm>
            <a:off x="1816100" y="4078288"/>
            <a:ext cx="376238" cy="328612"/>
            <a:chOff x="2864" y="2181"/>
            <a:chExt cx="331" cy="505"/>
          </a:xfrm>
        </p:grpSpPr>
        <p:sp>
          <p:nvSpPr>
            <p:cNvPr id="28" name="Line 4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 name="Group 41"/>
            <p:cNvGrpSpPr>
              <a:grpSpLocks/>
            </p:cNvGrpSpPr>
            <p:nvPr/>
          </p:nvGrpSpPr>
          <p:grpSpPr bwMode="auto">
            <a:xfrm>
              <a:off x="2864" y="2613"/>
              <a:ext cx="329" cy="72"/>
              <a:chOff x="2774" y="2611"/>
              <a:chExt cx="329" cy="72"/>
            </a:xfrm>
          </p:grpSpPr>
          <p:sp>
            <p:nvSpPr>
              <p:cNvPr id="33" name="Oval 4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4" name="Rectangle 4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0" name="Line 4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1" name="Freeform 4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2" name="Oval 4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5" name="Group 434"/>
          <p:cNvGrpSpPr>
            <a:grpSpLocks/>
          </p:cNvGrpSpPr>
          <p:nvPr/>
        </p:nvGrpSpPr>
        <p:grpSpPr bwMode="auto">
          <a:xfrm>
            <a:off x="3670303" y="2873377"/>
            <a:ext cx="1084263" cy="1374775"/>
            <a:chOff x="2312" y="2058"/>
            <a:chExt cx="683" cy="866"/>
          </a:xfrm>
        </p:grpSpPr>
        <p:grpSp>
          <p:nvGrpSpPr>
            <p:cNvPr id="36" name="Group 159"/>
            <p:cNvGrpSpPr>
              <a:grpSpLocks noChangeAspect="1"/>
            </p:cNvGrpSpPr>
            <p:nvPr/>
          </p:nvGrpSpPr>
          <p:grpSpPr bwMode="auto">
            <a:xfrm>
              <a:off x="2586" y="2686"/>
              <a:ext cx="155" cy="238"/>
              <a:chOff x="2864" y="2181"/>
              <a:chExt cx="331" cy="505"/>
            </a:xfrm>
          </p:grpSpPr>
          <p:sp>
            <p:nvSpPr>
              <p:cNvPr id="61" name="Line 1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62" name="Group 161"/>
              <p:cNvGrpSpPr>
                <a:grpSpLocks noChangeAspect="1"/>
              </p:cNvGrpSpPr>
              <p:nvPr/>
            </p:nvGrpSpPr>
            <p:grpSpPr bwMode="auto">
              <a:xfrm>
                <a:off x="2864" y="2613"/>
                <a:ext cx="329" cy="72"/>
                <a:chOff x="2774" y="2611"/>
                <a:chExt cx="329" cy="72"/>
              </a:xfrm>
            </p:grpSpPr>
            <p:sp>
              <p:nvSpPr>
                <p:cNvPr id="66" name="Oval 1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67" name="Rectangle 1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63" name="Line 1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64" name="Freeform 1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65" name="Oval 1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7" name="Group 167"/>
            <p:cNvGrpSpPr>
              <a:grpSpLocks noChangeAspect="1"/>
            </p:cNvGrpSpPr>
            <p:nvPr/>
          </p:nvGrpSpPr>
          <p:grpSpPr bwMode="auto">
            <a:xfrm>
              <a:off x="2583" y="2058"/>
              <a:ext cx="155" cy="238"/>
              <a:chOff x="2864" y="2181"/>
              <a:chExt cx="331" cy="505"/>
            </a:xfrm>
          </p:grpSpPr>
          <p:sp>
            <p:nvSpPr>
              <p:cNvPr id="54" name="Line 1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55" name="Group 169"/>
              <p:cNvGrpSpPr>
                <a:grpSpLocks noChangeAspect="1"/>
              </p:cNvGrpSpPr>
              <p:nvPr/>
            </p:nvGrpSpPr>
            <p:grpSpPr bwMode="auto">
              <a:xfrm>
                <a:off x="2864" y="2613"/>
                <a:ext cx="329" cy="72"/>
                <a:chOff x="2774" y="2611"/>
                <a:chExt cx="329" cy="72"/>
              </a:xfrm>
            </p:grpSpPr>
            <p:sp>
              <p:nvSpPr>
                <p:cNvPr id="59" name="Oval 1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60" name="Rectangle 1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56" name="Line 1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57" name="Freeform 1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58" name="Oval 1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8" name="Group 175"/>
            <p:cNvGrpSpPr>
              <a:grpSpLocks noChangeAspect="1"/>
            </p:cNvGrpSpPr>
            <p:nvPr/>
          </p:nvGrpSpPr>
          <p:grpSpPr bwMode="auto">
            <a:xfrm>
              <a:off x="2312" y="2389"/>
              <a:ext cx="155" cy="238"/>
              <a:chOff x="2864" y="2181"/>
              <a:chExt cx="331" cy="505"/>
            </a:xfrm>
          </p:grpSpPr>
          <p:sp>
            <p:nvSpPr>
              <p:cNvPr id="47" name="Line 1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8" name="Group 177"/>
              <p:cNvGrpSpPr>
                <a:grpSpLocks noChangeAspect="1"/>
              </p:cNvGrpSpPr>
              <p:nvPr/>
            </p:nvGrpSpPr>
            <p:grpSpPr bwMode="auto">
              <a:xfrm>
                <a:off x="2864" y="2613"/>
                <a:ext cx="329" cy="72"/>
                <a:chOff x="2774" y="2611"/>
                <a:chExt cx="329" cy="72"/>
              </a:xfrm>
            </p:grpSpPr>
            <p:sp>
              <p:nvSpPr>
                <p:cNvPr id="52" name="Oval 1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53" name="Rectangle 1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49" name="Line 1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50" name="Freeform 1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51" name="Oval 1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9" name="Group 183"/>
            <p:cNvGrpSpPr>
              <a:grpSpLocks noChangeAspect="1"/>
            </p:cNvGrpSpPr>
            <p:nvPr/>
          </p:nvGrpSpPr>
          <p:grpSpPr bwMode="auto">
            <a:xfrm>
              <a:off x="2840" y="2443"/>
              <a:ext cx="155" cy="238"/>
              <a:chOff x="2864" y="2181"/>
              <a:chExt cx="331" cy="505"/>
            </a:xfrm>
          </p:grpSpPr>
          <p:sp>
            <p:nvSpPr>
              <p:cNvPr id="40" name="Line 1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41" name="Group 185"/>
              <p:cNvGrpSpPr>
                <a:grpSpLocks noChangeAspect="1"/>
              </p:cNvGrpSpPr>
              <p:nvPr/>
            </p:nvGrpSpPr>
            <p:grpSpPr bwMode="auto">
              <a:xfrm>
                <a:off x="2864" y="2613"/>
                <a:ext cx="329" cy="72"/>
                <a:chOff x="2774" y="2611"/>
                <a:chExt cx="329" cy="72"/>
              </a:xfrm>
            </p:grpSpPr>
            <p:sp>
              <p:nvSpPr>
                <p:cNvPr id="45" name="Oval 1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46" name="Rectangle 1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42" name="Line 1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43" name="Freeform 1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44" name="Oval 1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68" name="Group 476"/>
          <p:cNvGrpSpPr>
            <a:grpSpLocks/>
          </p:cNvGrpSpPr>
          <p:nvPr/>
        </p:nvGrpSpPr>
        <p:grpSpPr bwMode="auto">
          <a:xfrm>
            <a:off x="4841875" y="2368552"/>
            <a:ext cx="1395413" cy="1089025"/>
            <a:chOff x="3050" y="1740"/>
            <a:chExt cx="879" cy="686"/>
          </a:xfrm>
        </p:grpSpPr>
        <p:sp>
          <p:nvSpPr>
            <p:cNvPr id="69" name="Line 389"/>
            <p:cNvSpPr>
              <a:spLocks noChangeShapeType="1"/>
            </p:cNvSpPr>
            <p:nvPr/>
          </p:nvSpPr>
          <p:spPr bwMode="auto">
            <a:xfrm flipV="1">
              <a:off x="3050" y="1899"/>
              <a:ext cx="469" cy="5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0" name="Group 435"/>
            <p:cNvGrpSpPr>
              <a:grpSpLocks/>
            </p:cNvGrpSpPr>
            <p:nvPr/>
          </p:nvGrpSpPr>
          <p:grpSpPr bwMode="auto">
            <a:xfrm>
              <a:off x="3592" y="1740"/>
              <a:ext cx="337" cy="280"/>
              <a:chOff x="2864" y="2181"/>
              <a:chExt cx="331" cy="505"/>
            </a:xfrm>
          </p:grpSpPr>
          <p:sp>
            <p:nvSpPr>
              <p:cNvPr id="71" name="Line 436"/>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72" name="Group 437"/>
              <p:cNvGrpSpPr>
                <a:grpSpLocks/>
              </p:cNvGrpSpPr>
              <p:nvPr/>
            </p:nvGrpSpPr>
            <p:grpSpPr bwMode="auto">
              <a:xfrm>
                <a:off x="2864" y="2613"/>
                <a:ext cx="329" cy="72"/>
                <a:chOff x="2774" y="2611"/>
                <a:chExt cx="329" cy="72"/>
              </a:xfrm>
            </p:grpSpPr>
            <p:sp>
              <p:nvSpPr>
                <p:cNvPr id="76" name="Oval 438"/>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77" name="Rectangle 439"/>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73" name="Line 440"/>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74" name="Freeform 441"/>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75" name="Oval 442"/>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nvGrpSpPr>
          <p:cNvPr id="78" name="Group 479"/>
          <p:cNvGrpSpPr>
            <a:grpSpLocks/>
          </p:cNvGrpSpPr>
          <p:nvPr/>
        </p:nvGrpSpPr>
        <p:grpSpPr bwMode="auto">
          <a:xfrm>
            <a:off x="4860925" y="2293938"/>
            <a:ext cx="1443038" cy="1179512"/>
            <a:chOff x="3102" y="1717"/>
            <a:chExt cx="909" cy="743"/>
          </a:xfrm>
        </p:grpSpPr>
        <p:grpSp>
          <p:nvGrpSpPr>
            <p:cNvPr id="79" name="Group 443"/>
            <p:cNvGrpSpPr>
              <a:grpSpLocks/>
            </p:cNvGrpSpPr>
            <p:nvPr/>
          </p:nvGrpSpPr>
          <p:grpSpPr bwMode="auto">
            <a:xfrm>
              <a:off x="3648" y="1717"/>
              <a:ext cx="363" cy="318"/>
              <a:chOff x="1680" y="2557"/>
              <a:chExt cx="363" cy="318"/>
            </a:xfrm>
          </p:grpSpPr>
          <p:grpSp>
            <p:nvGrpSpPr>
              <p:cNvPr id="81" name="Group 444"/>
              <p:cNvGrpSpPr>
                <a:grpSpLocks noChangeAspect="1"/>
              </p:cNvGrpSpPr>
              <p:nvPr/>
            </p:nvGrpSpPr>
            <p:grpSpPr bwMode="auto">
              <a:xfrm>
                <a:off x="1720" y="2557"/>
                <a:ext cx="155" cy="238"/>
                <a:chOff x="2864" y="2181"/>
                <a:chExt cx="331" cy="505"/>
              </a:xfrm>
            </p:grpSpPr>
            <p:sp>
              <p:nvSpPr>
                <p:cNvPr id="106" name="Line 445"/>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7" name="Group 446"/>
                <p:cNvGrpSpPr>
                  <a:grpSpLocks noChangeAspect="1"/>
                </p:cNvGrpSpPr>
                <p:nvPr/>
              </p:nvGrpSpPr>
              <p:grpSpPr bwMode="auto">
                <a:xfrm>
                  <a:off x="2864" y="2613"/>
                  <a:ext cx="329" cy="72"/>
                  <a:chOff x="2774" y="2611"/>
                  <a:chExt cx="329" cy="72"/>
                </a:xfrm>
              </p:grpSpPr>
              <p:sp>
                <p:nvSpPr>
                  <p:cNvPr id="111" name="Oval 447"/>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12" name="Rectangle 448"/>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08" name="Line 449"/>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09" name="Freeform 450"/>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10" name="Oval 451"/>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2" name="Group 452"/>
              <p:cNvGrpSpPr>
                <a:grpSpLocks noChangeAspect="1"/>
              </p:cNvGrpSpPr>
              <p:nvPr/>
            </p:nvGrpSpPr>
            <p:grpSpPr bwMode="auto">
              <a:xfrm>
                <a:off x="1888" y="2557"/>
                <a:ext cx="155" cy="238"/>
                <a:chOff x="2864" y="2181"/>
                <a:chExt cx="331" cy="505"/>
              </a:xfrm>
            </p:grpSpPr>
            <p:sp>
              <p:nvSpPr>
                <p:cNvPr id="99" name="Line 453"/>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00" name="Group 454"/>
                <p:cNvGrpSpPr>
                  <a:grpSpLocks noChangeAspect="1"/>
                </p:cNvGrpSpPr>
                <p:nvPr/>
              </p:nvGrpSpPr>
              <p:grpSpPr bwMode="auto">
                <a:xfrm>
                  <a:off x="2864" y="2613"/>
                  <a:ext cx="329" cy="72"/>
                  <a:chOff x="2774" y="2611"/>
                  <a:chExt cx="329" cy="72"/>
                </a:xfrm>
              </p:grpSpPr>
              <p:sp>
                <p:nvSpPr>
                  <p:cNvPr id="104" name="Oval 455"/>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05" name="Rectangle 456"/>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01" name="Line 457"/>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02" name="Freeform 458"/>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03" name="Oval 459"/>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3" name="Group 460"/>
              <p:cNvGrpSpPr>
                <a:grpSpLocks noChangeAspect="1"/>
              </p:cNvGrpSpPr>
              <p:nvPr/>
            </p:nvGrpSpPr>
            <p:grpSpPr bwMode="auto">
              <a:xfrm>
                <a:off x="1680" y="2629"/>
                <a:ext cx="155" cy="238"/>
                <a:chOff x="2864" y="2181"/>
                <a:chExt cx="331" cy="505"/>
              </a:xfrm>
            </p:grpSpPr>
            <p:sp>
              <p:nvSpPr>
                <p:cNvPr id="92" name="Line 461"/>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93" name="Group 462"/>
                <p:cNvGrpSpPr>
                  <a:grpSpLocks noChangeAspect="1"/>
                </p:cNvGrpSpPr>
                <p:nvPr/>
              </p:nvGrpSpPr>
              <p:grpSpPr bwMode="auto">
                <a:xfrm>
                  <a:off x="2864" y="2613"/>
                  <a:ext cx="329" cy="72"/>
                  <a:chOff x="2774" y="2611"/>
                  <a:chExt cx="329" cy="72"/>
                </a:xfrm>
              </p:grpSpPr>
              <p:sp>
                <p:nvSpPr>
                  <p:cNvPr id="97" name="Oval 463"/>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98" name="Rectangle 464"/>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94" name="Line 465"/>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95" name="Freeform 466"/>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96" name="Oval 467"/>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84" name="Group 468"/>
              <p:cNvGrpSpPr>
                <a:grpSpLocks noChangeAspect="1"/>
              </p:cNvGrpSpPr>
              <p:nvPr/>
            </p:nvGrpSpPr>
            <p:grpSpPr bwMode="auto">
              <a:xfrm>
                <a:off x="1864" y="2637"/>
                <a:ext cx="155" cy="238"/>
                <a:chOff x="2864" y="2181"/>
                <a:chExt cx="331" cy="505"/>
              </a:xfrm>
            </p:grpSpPr>
            <p:sp>
              <p:nvSpPr>
                <p:cNvPr id="85" name="Line 469"/>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86" name="Group 470"/>
                <p:cNvGrpSpPr>
                  <a:grpSpLocks noChangeAspect="1"/>
                </p:cNvGrpSpPr>
                <p:nvPr/>
              </p:nvGrpSpPr>
              <p:grpSpPr bwMode="auto">
                <a:xfrm>
                  <a:off x="2864" y="2613"/>
                  <a:ext cx="329" cy="72"/>
                  <a:chOff x="2774" y="2611"/>
                  <a:chExt cx="329" cy="72"/>
                </a:xfrm>
              </p:grpSpPr>
              <p:sp>
                <p:nvSpPr>
                  <p:cNvPr id="90" name="Oval 471"/>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91" name="Rectangle 472"/>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87" name="Line 473"/>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88" name="Freeform 474"/>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89" name="Oval 475"/>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80" name="Line 478"/>
            <p:cNvSpPr>
              <a:spLocks noChangeShapeType="1"/>
            </p:cNvSpPr>
            <p:nvPr/>
          </p:nvSpPr>
          <p:spPr bwMode="auto">
            <a:xfrm flipV="1">
              <a:off x="3102" y="1934"/>
              <a:ext cx="453" cy="5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113" name="Group 530"/>
          <p:cNvGrpSpPr>
            <a:grpSpLocks/>
          </p:cNvGrpSpPr>
          <p:nvPr/>
        </p:nvGrpSpPr>
        <p:grpSpPr bwMode="auto">
          <a:xfrm>
            <a:off x="4556128" y="4286250"/>
            <a:ext cx="1393825" cy="635000"/>
            <a:chOff x="3381" y="3187"/>
            <a:chExt cx="878" cy="400"/>
          </a:xfrm>
        </p:grpSpPr>
        <p:sp>
          <p:nvSpPr>
            <p:cNvPr id="114" name="Line 391"/>
            <p:cNvSpPr>
              <a:spLocks noChangeShapeType="1"/>
            </p:cNvSpPr>
            <p:nvPr/>
          </p:nvSpPr>
          <p:spPr bwMode="auto">
            <a:xfrm>
              <a:off x="3381" y="3187"/>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15" name="Group 488"/>
            <p:cNvGrpSpPr>
              <a:grpSpLocks/>
            </p:cNvGrpSpPr>
            <p:nvPr/>
          </p:nvGrpSpPr>
          <p:grpSpPr bwMode="auto">
            <a:xfrm>
              <a:off x="3896" y="3269"/>
              <a:ext cx="363" cy="318"/>
              <a:chOff x="1680" y="2557"/>
              <a:chExt cx="363" cy="318"/>
            </a:xfrm>
          </p:grpSpPr>
          <p:grpSp>
            <p:nvGrpSpPr>
              <p:cNvPr id="116" name="Group 489"/>
              <p:cNvGrpSpPr>
                <a:grpSpLocks noChangeAspect="1"/>
              </p:cNvGrpSpPr>
              <p:nvPr/>
            </p:nvGrpSpPr>
            <p:grpSpPr bwMode="auto">
              <a:xfrm>
                <a:off x="1720" y="2557"/>
                <a:ext cx="155" cy="238"/>
                <a:chOff x="2864" y="2181"/>
                <a:chExt cx="331" cy="505"/>
              </a:xfrm>
            </p:grpSpPr>
            <p:sp>
              <p:nvSpPr>
                <p:cNvPr id="141" name="Line 49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42" name="Group 491"/>
                <p:cNvGrpSpPr>
                  <a:grpSpLocks noChangeAspect="1"/>
                </p:cNvGrpSpPr>
                <p:nvPr/>
              </p:nvGrpSpPr>
              <p:grpSpPr bwMode="auto">
                <a:xfrm>
                  <a:off x="2864" y="2613"/>
                  <a:ext cx="329" cy="72"/>
                  <a:chOff x="2774" y="2611"/>
                  <a:chExt cx="329" cy="72"/>
                </a:xfrm>
              </p:grpSpPr>
              <p:sp>
                <p:nvSpPr>
                  <p:cNvPr id="146" name="Oval 49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47" name="Rectangle 49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43" name="Line 49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44" name="Freeform 49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45" name="Oval 49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7" name="Group 497"/>
              <p:cNvGrpSpPr>
                <a:grpSpLocks noChangeAspect="1"/>
              </p:cNvGrpSpPr>
              <p:nvPr/>
            </p:nvGrpSpPr>
            <p:grpSpPr bwMode="auto">
              <a:xfrm>
                <a:off x="1888" y="2557"/>
                <a:ext cx="155" cy="238"/>
                <a:chOff x="2864" y="2181"/>
                <a:chExt cx="331" cy="505"/>
              </a:xfrm>
            </p:grpSpPr>
            <p:sp>
              <p:nvSpPr>
                <p:cNvPr id="134" name="Line 49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35" name="Group 499"/>
                <p:cNvGrpSpPr>
                  <a:grpSpLocks noChangeAspect="1"/>
                </p:cNvGrpSpPr>
                <p:nvPr/>
              </p:nvGrpSpPr>
              <p:grpSpPr bwMode="auto">
                <a:xfrm>
                  <a:off x="2864" y="2613"/>
                  <a:ext cx="329" cy="72"/>
                  <a:chOff x="2774" y="2611"/>
                  <a:chExt cx="329" cy="72"/>
                </a:xfrm>
              </p:grpSpPr>
              <p:sp>
                <p:nvSpPr>
                  <p:cNvPr id="139" name="Oval 50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40" name="Rectangle 50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36" name="Line 50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37" name="Freeform 50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38" name="Oval 50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8" name="Group 505"/>
              <p:cNvGrpSpPr>
                <a:grpSpLocks noChangeAspect="1"/>
              </p:cNvGrpSpPr>
              <p:nvPr/>
            </p:nvGrpSpPr>
            <p:grpSpPr bwMode="auto">
              <a:xfrm>
                <a:off x="1680" y="2629"/>
                <a:ext cx="155" cy="238"/>
                <a:chOff x="2864" y="2181"/>
                <a:chExt cx="331" cy="505"/>
              </a:xfrm>
            </p:grpSpPr>
            <p:sp>
              <p:nvSpPr>
                <p:cNvPr id="127" name="Line 50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8" name="Group 507"/>
                <p:cNvGrpSpPr>
                  <a:grpSpLocks noChangeAspect="1"/>
                </p:cNvGrpSpPr>
                <p:nvPr/>
              </p:nvGrpSpPr>
              <p:grpSpPr bwMode="auto">
                <a:xfrm>
                  <a:off x="2864" y="2613"/>
                  <a:ext cx="329" cy="72"/>
                  <a:chOff x="2774" y="2611"/>
                  <a:chExt cx="329" cy="72"/>
                </a:xfrm>
              </p:grpSpPr>
              <p:sp>
                <p:nvSpPr>
                  <p:cNvPr id="132" name="Oval 50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33" name="Rectangle 50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29" name="Line 51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30" name="Freeform 51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31" name="Oval 51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19" name="Group 513"/>
              <p:cNvGrpSpPr>
                <a:grpSpLocks noChangeAspect="1"/>
              </p:cNvGrpSpPr>
              <p:nvPr/>
            </p:nvGrpSpPr>
            <p:grpSpPr bwMode="auto">
              <a:xfrm>
                <a:off x="1864" y="2637"/>
                <a:ext cx="155" cy="238"/>
                <a:chOff x="2864" y="2181"/>
                <a:chExt cx="331" cy="505"/>
              </a:xfrm>
            </p:grpSpPr>
            <p:sp>
              <p:nvSpPr>
                <p:cNvPr id="120" name="Line 51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21" name="Group 515"/>
                <p:cNvGrpSpPr>
                  <a:grpSpLocks noChangeAspect="1"/>
                </p:cNvGrpSpPr>
                <p:nvPr/>
              </p:nvGrpSpPr>
              <p:grpSpPr bwMode="auto">
                <a:xfrm>
                  <a:off x="2864" y="2613"/>
                  <a:ext cx="329" cy="72"/>
                  <a:chOff x="2774" y="2611"/>
                  <a:chExt cx="329" cy="72"/>
                </a:xfrm>
              </p:grpSpPr>
              <p:sp>
                <p:nvSpPr>
                  <p:cNvPr id="125" name="Oval 51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26" name="Rectangle 51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22" name="Line 51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23" name="Freeform 51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24" name="Oval 52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grpSp>
      <p:grpSp>
        <p:nvGrpSpPr>
          <p:cNvPr id="148" name="Group 531"/>
          <p:cNvGrpSpPr>
            <a:grpSpLocks/>
          </p:cNvGrpSpPr>
          <p:nvPr/>
        </p:nvGrpSpPr>
        <p:grpSpPr bwMode="auto">
          <a:xfrm>
            <a:off x="4516440" y="4259266"/>
            <a:ext cx="1416050" cy="636587"/>
            <a:chOff x="3349" y="3563"/>
            <a:chExt cx="892" cy="401"/>
          </a:xfrm>
        </p:grpSpPr>
        <p:grpSp>
          <p:nvGrpSpPr>
            <p:cNvPr id="149" name="Group 521"/>
            <p:cNvGrpSpPr>
              <a:grpSpLocks/>
            </p:cNvGrpSpPr>
            <p:nvPr/>
          </p:nvGrpSpPr>
          <p:grpSpPr bwMode="auto">
            <a:xfrm>
              <a:off x="3904" y="3684"/>
              <a:ext cx="337" cy="280"/>
              <a:chOff x="2864" y="2181"/>
              <a:chExt cx="331" cy="505"/>
            </a:xfrm>
          </p:grpSpPr>
          <p:sp>
            <p:nvSpPr>
              <p:cNvPr id="151" name="Line 522"/>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52" name="Group 523"/>
              <p:cNvGrpSpPr>
                <a:grpSpLocks/>
              </p:cNvGrpSpPr>
              <p:nvPr/>
            </p:nvGrpSpPr>
            <p:grpSpPr bwMode="auto">
              <a:xfrm>
                <a:off x="2864" y="2613"/>
                <a:ext cx="329" cy="72"/>
                <a:chOff x="2774" y="2611"/>
                <a:chExt cx="329" cy="72"/>
              </a:xfrm>
            </p:grpSpPr>
            <p:sp>
              <p:nvSpPr>
                <p:cNvPr id="156" name="Oval 524"/>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57" name="Rectangle 525"/>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53" name="Line 526"/>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54" name="Freeform 527"/>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55" name="Oval 528"/>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150" name="Line 529"/>
            <p:cNvSpPr>
              <a:spLocks noChangeShapeType="1"/>
            </p:cNvSpPr>
            <p:nvPr/>
          </p:nvSpPr>
          <p:spPr bwMode="auto">
            <a:xfrm>
              <a:off x="3349" y="3563"/>
              <a:ext cx="436" cy="2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158" name="Group 535"/>
          <p:cNvGrpSpPr>
            <a:grpSpLocks/>
          </p:cNvGrpSpPr>
          <p:nvPr/>
        </p:nvGrpSpPr>
        <p:grpSpPr bwMode="auto">
          <a:xfrm>
            <a:off x="4440238" y="1806578"/>
            <a:ext cx="749300" cy="962025"/>
            <a:chOff x="2789" y="770"/>
            <a:chExt cx="472" cy="606"/>
          </a:xfrm>
        </p:grpSpPr>
        <p:grpSp>
          <p:nvGrpSpPr>
            <p:cNvPr id="159" name="Group 433"/>
            <p:cNvGrpSpPr>
              <a:grpSpLocks/>
            </p:cNvGrpSpPr>
            <p:nvPr/>
          </p:nvGrpSpPr>
          <p:grpSpPr bwMode="auto">
            <a:xfrm>
              <a:off x="3103" y="770"/>
              <a:ext cx="158" cy="498"/>
              <a:chOff x="3343" y="1306"/>
              <a:chExt cx="158" cy="498"/>
            </a:xfrm>
          </p:grpSpPr>
          <p:grpSp>
            <p:nvGrpSpPr>
              <p:cNvPr id="161" name="Group 417"/>
              <p:cNvGrpSpPr>
                <a:grpSpLocks noChangeAspect="1"/>
              </p:cNvGrpSpPr>
              <p:nvPr/>
            </p:nvGrpSpPr>
            <p:grpSpPr bwMode="auto">
              <a:xfrm>
                <a:off x="3346" y="1566"/>
                <a:ext cx="155" cy="238"/>
                <a:chOff x="2864" y="2181"/>
                <a:chExt cx="331" cy="505"/>
              </a:xfrm>
            </p:grpSpPr>
            <p:sp>
              <p:nvSpPr>
                <p:cNvPr id="170" name="Line 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71" name="Group 419"/>
                <p:cNvGrpSpPr>
                  <a:grpSpLocks noChangeAspect="1"/>
                </p:cNvGrpSpPr>
                <p:nvPr/>
              </p:nvGrpSpPr>
              <p:grpSpPr bwMode="auto">
                <a:xfrm>
                  <a:off x="2864" y="2613"/>
                  <a:ext cx="329" cy="72"/>
                  <a:chOff x="2774" y="2611"/>
                  <a:chExt cx="329" cy="72"/>
                </a:xfrm>
              </p:grpSpPr>
              <p:sp>
                <p:nvSpPr>
                  <p:cNvPr id="175" name="Oval 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76" name="Rectangle 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72" name="Line 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73" name="Freeform 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74" name="Oval 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162" name="Group 425"/>
              <p:cNvGrpSpPr>
                <a:grpSpLocks noChangeAspect="1"/>
              </p:cNvGrpSpPr>
              <p:nvPr/>
            </p:nvGrpSpPr>
            <p:grpSpPr bwMode="auto">
              <a:xfrm>
                <a:off x="3343" y="1306"/>
                <a:ext cx="155" cy="238"/>
                <a:chOff x="2864" y="2181"/>
                <a:chExt cx="331" cy="505"/>
              </a:xfrm>
            </p:grpSpPr>
            <p:sp>
              <p:nvSpPr>
                <p:cNvPr id="163" name="Line 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64" name="Group 427"/>
                <p:cNvGrpSpPr>
                  <a:grpSpLocks noChangeAspect="1"/>
                </p:cNvGrpSpPr>
                <p:nvPr/>
              </p:nvGrpSpPr>
              <p:grpSpPr bwMode="auto">
                <a:xfrm>
                  <a:off x="2864" y="2613"/>
                  <a:ext cx="329" cy="72"/>
                  <a:chOff x="2774" y="2611"/>
                  <a:chExt cx="329" cy="72"/>
                </a:xfrm>
              </p:grpSpPr>
              <p:sp>
                <p:nvSpPr>
                  <p:cNvPr id="168" name="Oval 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69" name="Rectangle 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65" name="Line 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66" name="Freeform 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67" name="Oval 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160" name="Line 532"/>
            <p:cNvSpPr>
              <a:spLocks noChangeShapeType="1"/>
            </p:cNvSpPr>
            <p:nvPr/>
          </p:nvSpPr>
          <p:spPr bwMode="auto">
            <a:xfrm flipV="1">
              <a:off x="2789" y="1014"/>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177" name="Group 534"/>
          <p:cNvGrpSpPr>
            <a:grpSpLocks/>
          </p:cNvGrpSpPr>
          <p:nvPr/>
        </p:nvGrpSpPr>
        <p:grpSpPr bwMode="auto">
          <a:xfrm>
            <a:off x="4440239" y="1857378"/>
            <a:ext cx="747712" cy="962025"/>
            <a:chOff x="2789" y="1386"/>
            <a:chExt cx="471" cy="606"/>
          </a:xfrm>
        </p:grpSpPr>
        <p:grpSp>
          <p:nvGrpSpPr>
            <p:cNvPr id="178" name="Group 409"/>
            <p:cNvGrpSpPr>
              <a:grpSpLocks/>
            </p:cNvGrpSpPr>
            <p:nvPr/>
          </p:nvGrpSpPr>
          <p:grpSpPr bwMode="auto">
            <a:xfrm>
              <a:off x="3087" y="1386"/>
              <a:ext cx="173" cy="415"/>
              <a:chOff x="2864" y="2181"/>
              <a:chExt cx="331" cy="505"/>
            </a:xfrm>
          </p:grpSpPr>
          <p:sp>
            <p:nvSpPr>
              <p:cNvPr id="180" name="Line 410"/>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1" name="Group 411"/>
              <p:cNvGrpSpPr>
                <a:grpSpLocks/>
              </p:cNvGrpSpPr>
              <p:nvPr/>
            </p:nvGrpSpPr>
            <p:grpSpPr bwMode="auto">
              <a:xfrm>
                <a:off x="2864" y="2613"/>
                <a:ext cx="329" cy="72"/>
                <a:chOff x="2774" y="2611"/>
                <a:chExt cx="329" cy="72"/>
              </a:xfrm>
            </p:grpSpPr>
            <p:sp>
              <p:nvSpPr>
                <p:cNvPr id="185" name="Oval 412"/>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86" name="Rectangle 413"/>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82" name="Line 414"/>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83" name="Freeform 415"/>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84" name="Oval 416"/>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sp>
          <p:nvSpPr>
            <p:cNvPr id="179" name="Line 533"/>
            <p:cNvSpPr>
              <a:spLocks noChangeShapeType="1"/>
            </p:cNvSpPr>
            <p:nvPr/>
          </p:nvSpPr>
          <p:spPr bwMode="auto">
            <a:xfrm flipV="1">
              <a:off x="2789" y="1630"/>
              <a:ext cx="239" cy="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187" name="Group 400"/>
          <p:cNvGrpSpPr>
            <a:grpSpLocks/>
          </p:cNvGrpSpPr>
          <p:nvPr/>
        </p:nvGrpSpPr>
        <p:grpSpPr bwMode="auto">
          <a:xfrm>
            <a:off x="2693988" y="3732215"/>
            <a:ext cx="534987" cy="444500"/>
            <a:chOff x="2864" y="2181"/>
            <a:chExt cx="331" cy="505"/>
          </a:xfrm>
        </p:grpSpPr>
        <p:sp>
          <p:nvSpPr>
            <p:cNvPr id="188" name="Line 401"/>
            <p:cNvSpPr>
              <a:spLocks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89" name="Group 402"/>
            <p:cNvGrpSpPr>
              <a:grpSpLocks/>
            </p:cNvGrpSpPr>
            <p:nvPr/>
          </p:nvGrpSpPr>
          <p:grpSpPr bwMode="auto">
            <a:xfrm>
              <a:off x="2864" y="2613"/>
              <a:ext cx="329" cy="72"/>
              <a:chOff x="2774" y="2611"/>
              <a:chExt cx="329" cy="72"/>
            </a:xfrm>
          </p:grpSpPr>
          <p:sp>
            <p:nvSpPr>
              <p:cNvPr id="193" name="Oval 403"/>
              <p:cNvSpPr>
                <a:spLocks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194" name="Rectangle 404"/>
              <p:cNvSpPr>
                <a:spLocks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190" name="Line 405"/>
            <p:cNvSpPr>
              <a:spLocks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191" name="Freeform 406"/>
            <p:cNvSpPr>
              <a:spLocks/>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192" name="Oval 407"/>
            <p:cNvSpPr>
              <a:spLocks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pic>
        <p:nvPicPr>
          <p:cNvPr id="195" name="Picture 5" descr="MCj0150783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375" y="5343527"/>
            <a:ext cx="9985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 name="Group 1536"/>
          <p:cNvGrpSpPr>
            <a:grpSpLocks/>
          </p:cNvGrpSpPr>
          <p:nvPr/>
        </p:nvGrpSpPr>
        <p:grpSpPr bwMode="auto">
          <a:xfrm>
            <a:off x="5818188" y="685800"/>
            <a:ext cx="2100262" cy="4457700"/>
            <a:chOff x="3665" y="434"/>
            <a:chExt cx="1323" cy="3038"/>
          </a:xfrm>
        </p:grpSpPr>
        <p:grpSp>
          <p:nvGrpSpPr>
            <p:cNvPr id="197" name="Group 1332"/>
            <p:cNvGrpSpPr>
              <a:grpSpLocks/>
            </p:cNvGrpSpPr>
            <p:nvPr/>
          </p:nvGrpSpPr>
          <p:grpSpPr bwMode="auto">
            <a:xfrm>
              <a:off x="3808" y="434"/>
              <a:ext cx="363" cy="318"/>
              <a:chOff x="1680" y="2557"/>
              <a:chExt cx="363" cy="318"/>
            </a:xfrm>
          </p:grpSpPr>
          <p:grpSp>
            <p:nvGrpSpPr>
              <p:cNvPr id="369" name="Group 1333"/>
              <p:cNvGrpSpPr>
                <a:grpSpLocks noChangeAspect="1"/>
              </p:cNvGrpSpPr>
              <p:nvPr/>
            </p:nvGrpSpPr>
            <p:grpSpPr bwMode="auto">
              <a:xfrm>
                <a:off x="1720" y="2557"/>
                <a:ext cx="155" cy="238"/>
                <a:chOff x="2864" y="2181"/>
                <a:chExt cx="331" cy="505"/>
              </a:xfrm>
            </p:grpSpPr>
            <p:sp>
              <p:nvSpPr>
                <p:cNvPr id="394" name="Line 133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95" name="Group 1335"/>
                <p:cNvGrpSpPr>
                  <a:grpSpLocks noChangeAspect="1"/>
                </p:cNvGrpSpPr>
                <p:nvPr/>
              </p:nvGrpSpPr>
              <p:grpSpPr bwMode="auto">
                <a:xfrm>
                  <a:off x="2864" y="2613"/>
                  <a:ext cx="329" cy="72"/>
                  <a:chOff x="2774" y="2611"/>
                  <a:chExt cx="329" cy="72"/>
                </a:xfrm>
              </p:grpSpPr>
              <p:sp>
                <p:nvSpPr>
                  <p:cNvPr id="399" name="Oval 133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400" name="Rectangle 133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96" name="Line 133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97" name="Freeform 133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98" name="Oval 134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70" name="Group 1341"/>
              <p:cNvGrpSpPr>
                <a:grpSpLocks noChangeAspect="1"/>
              </p:cNvGrpSpPr>
              <p:nvPr/>
            </p:nvGrpSpPr>
            <p:grpSpPr bwMode="auto">
              <a:xfrm>
                <a:off x="1888" y="2557"/>
                <a:ext cx="155" cy="238"/>
                <a:chOff x="2864" y="2181"/>
                <a:chExt cx="331" cy="505"/>
              </a:xfrm>
            </p:grpSpPr>
            <p:sp>
              <p:nvSpPr>
                <p:cNvPr id="387" name="Line 134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8" name="Group 1343"/>
                <p:cNvGrpSpPr>
                  <a:grpSpLocks noChangeAspect="1"/>
                </p:cNvGrpSpPr>
                <p:nvPr/>
              </p:nvGrpSpPr>
              <p:grpSpPr bwMode="auto">
                <a:xfrm>
                  <a:off x="2864" y="2613"/>
                  <a:ext cx="329" cy="72"/>
                  <a:chOff x="2774" y="2611"/>
                  <a:chExt cx="329" cy="72"/>
                </a:xfrm>
              </p:grpSpPr>
              <p:sp>
                <p:nvSpPr>
                  <p:cNvPr id="392" name="Oval 134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93" name="Rectangle 134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89" name="Line 134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90" name="Freeform 134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91" name="Oval 134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71" name="Group 1349"/>
              <p:cNvGrpSpPr>
                <a:grpSpLocks noChangeAspect="1"/>
              </p:cNvGrpSpPr>
              <p:nvPr/>
            </p:nvGrpSpPr>
            <p:grpSpPr bwMode="auto">
              <a:xfrm>
                <a:off x="1680" y="2629"/>
                <a:ext cx="155" cy="238"/>
                <a:chOff x="2864" y="2181"/>
                <a:chExt cx="331" cy="505"/>
              </a:xfrm>
            </p:grpSpPr>
            <p:sp>
              <p:nvSpPr>
                <p:cNvPr id="380" name="Line 135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81" name="Group 1351"/>
                <p:cNvGrpSpPr>
                  <a:grpSpLocks noChangeAspect="1"/>
                </p:cNvGrpSpPr>
                <p:nvPr/>
              </p:nvGrpSpPr>
              <p:grpSpPr bwMode="auto">
                <a:xfrm>
                  <a:off x="2864" y="2613"/>
                  <a:ext cx="329" cy="72"/>
                  <a:chOff x="2774" y="2611"/>
                  <a:chExt cx="329" cy="72"/>
                </a:xfrm>
              </p:grpSpPr>
              <p:sp>
                <p:nvSpPr>
                  <p:cNvPr id="385" name="Oval 135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86" name="Rectangle 135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82" name="Line 135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83" name="Freeform 135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84" name="Oval 135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72" name="Group 1357"/>
              <p:cNvGrpSpPr>
                <a:grpSpLocks noChangeAspect="1"/>
              </p:cNvGrpSpPr>
              <p:nvPr/>
            </p:nvGrpSpPr>
            <p:grpSpPr bwMode="auto">
              <a:xfrm>
                <a:off x="1864" y="2637"/>
                <a:ext cx="155" cy="238"/>
                <a:chOff x="2864" y="2181"/>
                <a:chExt cx="331" cy="505"/>
              </a:xfrm>
            </p:grpSpPr>
            <p:sp>
              <p:nvSpPr>
                <p:cNvPr id="373" name="Line 135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74" name="Group 1359"/>
                <p:cNvGrpSpPr>
                  <a:grpSpLocks noChangeAspect="1"/>
                </p:cNvGrpSpPr>
                <p:nvPr/>
              </p:nvGrpSpPr>
              <p:grpSpPr bwMode="auto">
                <a:xfrm>
                  <a:off x="2864" y="2613"/>
                  <a:ext cx="329" cy="72"/>
                  <a:chOff x="2774" y="2611"/>
                  <a:chExt cx="329" cy="72"/>
                </a:xfrm>
              </p:grpSpPr>
              <p:sp>
                <p:nvSpPr>
                  <p:cNvPr id="378" name="Oval 136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79" name="Rectangle 136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75" name="Line 136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76" name="Freeform 136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77" name="Oval 136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198" name="Line 1365"/>
            <p:cNvSpPr>
              <a:spLocks noChangeShapeType="1"/>
            </p:cNvSpPr>
            <p:nvPr/>
          </p:nvSpPr>
          <p:spPr bwMode="auto">
            <a:xfrm flipV="1">
              <a:off x="3822" y="840"/>
              <a:ext cx="100" cy="7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199" name="Group 1366"/>
            <p:cNvGrpSpPr>
              <a:grpSpLocks/>
            </p:cNvGrpSpPr>
            <p:nvPr/>
          </p:nvGrpSpPr>
          <p:grpSpPr bwMode="auto">
            <a:xfrm>
              <a:off x="4432" y="690"/>
              <a:ext cx="363" cy="318"/>
              <a:chOff x="1680" y="2557"/>
              <a:chExt cx="363" cy="318"/>
            </a:xfrm>
          </p:grpSpPr>
          <p:grpSp>
            <p:nvGrpSpPr>
              <p:cNvPr id="337" name="Group 1367"/>
              <p:cNvGrpSpPr>
                <a:grpSpLocks noChangeAspect="1"/>
              </p:cNvGrpSpPr>
              <p:nvPr/>
            </p:nvGrpSpPr>
            <p:grpSpPr bwMode="auto">
              <a:xfrm>
                <a:off x="1720" y="2557"/>
                <a:ext cx="155" cy="238"/>
                <a:chOff x="2864" y="2181"/>
                <a:chExt cx="331" cy="505"/>
              </a:xfrm>
            </p:grpSpPr>
            <p:sp>
              <p:nvSpPr>
                <p:cNvPr id="362" name="Line 136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63" name="Group 1369"/>
                <p:cNvGrpSpPr>
                  <a:grpSpLocks noChangeAspect="1"/>
                </p:cNvGrpSpPr>
                <p:nvPr/>
              </p:nvGrpSpPr>
              <p:grpSpPr bwMode="auto">
                <a:xfrm>
                  <a:off x="2864" y="2613"/>
                  <a:ext cx="329" cy="72"/>
                  <a:chOff x="2774" y="2611"/>
                  <a:chExt cx="329" cy="72"/>
                </a:xfrm>
              </p:grpSpPr>
              <p:sp>
                <p:nvSpPr>
                  <p:cNvPr id="367" name="Oval 137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68" name="Rectangle 137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64" name="Line 137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65" name="Freeform 137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66" name="Oval 137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38" name="Group 1375"/>
              <p:cNvGrpSpPr>
                <a:grpSpLocks noChangeAspect="1"/>
              </p:cNvGrpSpPr>
              <p:nvPr/>
            </p:nvGrpSpPr>
            <p:grpSpPr bwMode="auto">
              <a:xfrm>
                <a:off x="1888" y="2557"/>
                <a:ext cx="155" cy="238"/>
                <a:chOff x="2864" y="2181"/>
                <a:chExt cx="331" cy="505"/>
              </a:xfrm>
            </p:grpSpPr>
            <p:sp>
              <p:nvSpPr>
                <p:cNvPr id="355" name="Line 137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56" name="Group 1377"/>
                <p:cNvGrpSpPr>
                  <a:grpSpLocks noChangeAspect="1"/>
                </p:cNvGrpSpPr>
                <p:nvPr/>
              </p:nvGrpSpPr>
              <p:grpSpPr bwMode="auto">
                <a:xfrm>
                  <a:off x="2864" y="2613"/>
                  <a:ext cx="329" cy="72"/>
                  <a:chOff x="2774" y="2611"/>
                  <a:chExt cx="329" cy="72"/>
                </a:xfrm>
              </p:grpSpPr>
              <p:sp>
                <p:nvSpPr>
                  <p:cNvPr id="360" name="Oval 137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61" name="Rectangle 137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57" name="Line 138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58" name="Freeform 138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59" name="Oval 138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39" name="Group 1383"/>
              <p:cNvGrpSpPr>
                <a:grpSpLocks noChangeAspect="1"/>
              </p:cNvGrpSpPr>
              <p:nvPr/>
            </p:nvGrpSpPr>
            <p:grpSpPr bwMode="auto">
              <a:xfrm>
                <a:off x="1680" y="2629"/>
                <a:ext cx="155" cy="238"/>
                <a:chOff x="2864" y="2181"/>
                <a:chExt cx="331" cy="505"/>
              </a:xfrm>
            </p:grpSpPr>
            <p:sp>
              <p:nvSpPr>
                <p:cNvPr id="348" name="Line 138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49" name="Group 1385"/>
                <p:cNvGrpSpPr>
                  <a:grpSpLocks noChangeAspect="1"/>
                </p:cNvGrpSpPr>
                <p:nvPr/>
              </p:nvGrpSpPr>
              <p:grpSpPr bwMode="auto">
                <a:xfrm>
                  <a:off x="2864" y="2613"/>
                  <a:ext cx="329" cy="72"/>
                  <a:chOff x="2774" y="2611"/>
                  <a:chExt cx="329" cy="72"/>
                </a:xfrm>
              </p:grpSpPr>
              <p:sp>
                <p:nvSpPr>
                  <p:cNvPr id="353" name="Oval 138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54" name="Rectangle 138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50" name="Line 138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51" name="Freeform 138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52" name="Oval 139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40" name="Group 1391"/>
              <p:cNvGrpSpPr>
                <a:grpSpLocks noChangeAspect="1"/>
              </p:cNvGrpSpPr>
              <p:nvPr/>
            </p:nvGrpSpPr>
            <p:grpSpPr bwMode="auto">
              <a:xfrm>
                <a:off x="1864" y="2637"/>
                <a:ext cx="155" cy="238"/>
                <a:chOff x="2864" y="2181"/>
                <a:chExt cx="331" cy="505"/>
              </a:xfrm>
            </p:grpSpPr>
            <p:sp>
              <p:nvSpPr>
                <p:cNvPr id="341" name="Line 139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42" name="Group 1393"/>
                <p:cNvGrpSpPr>
                  <a:grpSpLocks noChangeAspect="1"/>
                </p:cNvGrpSpPr>
                <p:nvPr/>
              </p:nvGrpSpPr>
              <p:grpSpPr bwMode="auto">
                <a:xfrm>
                  <a:off x="2864" y="2613"/>
                  <a:ext cx="329" cy="72"/>
                  <a:chOff x="2774" y="2611"/>
                  <a:chExt cx="329" cy="72"/>
                </a:xfrm>
              </p:grpSpPr>
              <p:sp>
                <p:nvSpPr>
                  <p:cNvPr id="346" name="Oval 139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47" name="Rectangle 139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43" name="Line 139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44" name="Freeform 139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45" name="Oval 139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200" name="Line 1399"/>
            <p:cNvSpPr>
              <a:spLocks noChangeShapeType="1"/>
            </p:cNvSpPr>
            <p:nvPr/>
          </p:nvSpPr>
          <p:spPr bwMode="auto">
            <a:xfrm flipV="1">
              <a:off x="4051" y="1063"/>
              <a:ext cx="298" cy="5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01" name="Group 1400"/>
            <p:cNvGrpSpPr>
              <a:grpSpLocks/>
            </p:cNvGrpSpPr>
            <p:nvPr/>
          </p:nvGrpSpPr>
          <p:grpSpPr bwMode="auto">
            <a:xfrm>
              <a:off x="4528" y="1386"/>
              <a:ext cx="363" cy="318"/>
              <a:chOff x="1680" y="2557"/>
              <a:chExt cx="363" cy="318"/>
            </a:xfrm>
          </p:grpSpPr>
          <p:grpSp>
            <p:nvGrpSpPr>
              <p:cNvPr id="305" name="Group 1401"/>
              <p:cNvGrpSpPr>
                <a:grpSpLocks noChangeAspect="1"/>
              </p:cNvGrpSpPr>
              <p:nvPr/>
            </p:nvGrpSpPr>
            <p:grpSpPr bwMode="auto">
              <a:xfrm>
                <a:off x="1720" y="2557"/>
                <a:ext cx="155" cy="238"/>
                <a:chOff x="2864" y="2181"/>
                <a:chExt cx="331" cy="505"/>
              </a:xfrm>
            </p:grpSpPr>
            <p:sp>
              <p:nvSpPr>
                <p:cNvPr id="330" name="Line 140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31" name="Group 1403"/>
                <p:cNvGrpSpPr>
                  <a:grpSpLocks noChangeAspect="1"/>
                </p:cNvGrpSpPr>
                <p:nvPr/>
              </p:nvGrpSpPr>
              <p:grpSpPr bwMode="auto">
                <a:xfrm>
                  <a:off x="2864" y="2613"/>
                  <a:ext cx="329" cy="72"/>
                  <a:chOff x="2774" y="2611"/>
                  <a:chExt cx="329" cy="72"/>
                </a:xfrm>
              </p:grpSpPr>
              <p:sp>
                <p:nvSpPr>
                  <p:cNvPr id="335" name="Oval 140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36" name="Rectangle 140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32" name="Line 140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33" name="Freeform 140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34" name="Oval 140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06" name="Group 1409"/>
              <p:cNvGrpSpPr>
                <a:grpSpLocks noChangeAspect="1"/>
              </p:cNvGrpSpPr>
              <p:nvPr/>
            </p:nvGrpSpPr>
            <p:grpSpPr bwMode="auto">
              <a:xfrm>
                <a:off x="1888" y="2557"/>
                <a:ext cx="155" cy="238"/>
                <a:chOff x="2864" y="2181"/>
                <a:chExt cx="331" cy="505"/>
              </a:xfrm>
            </p:grpSpPr>
            <p:sp>
              <p:nvSpPr>
                <p:cNvPr id="323" name="Line 141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24" name="Group 1411"/>
                <p:cNvGrpSpPr>
                  <a:grpSpLocks noChangeAspect="1"/>
                </p:cNvGrpSpPr>
                <p:nvPr/>
              </p:nvGrpSpPr>
              <p:grpSpPr bwMode="auto">
                <a:xfrm>
                  <a:off x="2864" y="2613"/>
                  <a:ext cx="329" cy="72"/>
                  <a:chOff x="2774" y="2611"/>
                  <a:chExt cx="329" cy="72"/>
                </a:xfrm>
              </p:grpSpPr>
              <p:sp>
                <p:nvSpPr>
                  <p:cNvPr id="328" name="Oval 141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29" name="Rectangle 141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25" name="Line 141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26" name="Freeform 141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27" name="Oval 141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07" name="Group 1417"/>
              <p:cNvGrpSpPr>
                <a:grpSpLocks noChangeAspect="1"/>
              </p:cNvGrpSpPr>
              <p:nvPr/>
            </p:nvGrpSpPr>
            <p:grpSpPr bwMode="auto">
              <a:xfrm>
                <a:off x="1680" y="2629"/>
                <a:ext cx="155" cy="238"/>
                <a:chOff x="2864" y="2181"/>
                <a:chExt cx="331" cy="505"/>
              </a:xfrm>
            </p:grpSpPr>
            <p:sp>
              <p:nvSpPr>
                <p:cNvPr id="316" name="Line 141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7" name="Group 1419"/>
                <p:cNvGrpSpPr>
                  <a:grpSpLocks noChangeAspect="1"/>
                </p:cNvGrpSpPr>
                <p:nvPr/>
              </p:nvGrpSpPr>
              <p:grpSpPr bwMode="auto">
                <a:xfrm>
                  <a:off x="2864" y="2613"/>
                  <a:ext cx="329" cy="72"/>
                  <a:chOff x="2774" y="2611"/>
                  <a:chExt cx="329" cy="72"/>
                </a:xfrm>
              </p:grpSpPr>
              <p:sp>
                <p:nvSpPr>
                  <p:cNvPr id="321" name="Oval 142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22" name="Rectangle 142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18" name="Line 142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19" name="Freeform 142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20" name="Oval 142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308" name="Group 1425"/>
              <p:cNvGrpSpPr>
                <a:grpSpLocks noChangeAspect="1"/>
              </p:cNvGrpSpPr>
              <p:nvPr/>
            </p:nvGrpSpPr>
            <p:grpSpPr bwMode="auto">
              <a:xfrm>
                <a:off x="1864" y="2637"/>
                <a:ext cx="155" cy="238"/>
                <a:chOff x="2864" y="2181"/>
                <a:chExt cx="331" cy="505"/>
              </a:xfrm>
            </p:grpSpPr>
            <p:sp>
              <p:nvSpPr>
                <p:cNvPr id="309" name="Line 142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310" name="Group 1427"/>
                <p:cNvGrpSpPr>
                  <a:grpSpLocks noChangeAspect="1"/>
                </p:cNvGrpSpPr>
                <p:nvPr/>
              </p:nvGrpSpPr>
              <p:grpSpPr bwMode="auto">
                <a:xfrm>
                  <a:off x="2864" y="2613"/>
                  <a:ext cx="329" cy="72"/>
                  <a:chOff x="2774" y="2611"/>
                  <a:chExt cx="329" cy="72"/>
                </a:xfrm>
              </p:grpSpPr>
              <p:sp>
                <p:nvSpPr>
                  <p:cNvPr id="314" name="Oval 142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15" name="Rectangle 142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11" name="Line 143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12" name="Freeform 143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13" name="Oval 143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202" name="Line 1433"/>
            <p:cNvSpPr>
              <a:spLocks noChangeShapeType="1"/>
            </p:cNvSpPr>
            <p:nvPr/>
          </p:nvSpPr>
          <p:spPr bwMode="auto">
            <a:xfrm flipV="1">
              <a:off x="4059" y="1634"/>
              <a:ext cx="323" cy="1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03" name="Group 1434"/>
            <p:cNvGrpSpPr>
              <a:grpSpLocks/>
            </p:cNvGrpSpPr>
            <p:nvPr/>
          </p:nvGrpSpPr>
          <p:grpSpPr bwMode="auto">
            <a:xfrm>
              <a:off x="4153" y="2842"/>
              <a:ext cx="363" cy="318"/>
              <a:chOff x="1680" y="2557"/>
              <a:chExt cx="363" cy="318"/>
            </a:xfrm>
          </p:grpSpPr>
          <p:grpSp>
            <p:nvGrpSpPr>
              <p:cNvPr id="273" name="Group 1435"/>
              <p:cNvGrpSpPr>
                <a:grpSpLocks noChangeAspect="1"/>
              </p:cNvGrpSpPr>
              <p:nvPr/>
            </p:nvGrpSpPr>
            <p:grpSpPr bwMode="auto">
              <a:xfrm>
                <a:off x="1720" y="2557"/>
                <a:ext cx="155" cy="238"/>
                <a:chOff x="2864" y="2181"/>
                <a:chExt cx="331" cy="505"/>
              </a:xfrm>
            </p:grpSpPr>
            <p:sp>
              <p:nvSpPr>
                <p:cNvPr id="298" name="Line 143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9" name="Group 1437"/>
                <p:cNvGrpSpPr>
                  <a:grpSpLocks noChangeAspect="1"/>
                </p:cNvGrpSpPr>
                <p:nvPr/>
              </p:nvGrpSpPr>
              <p:grpSpPr bwMode="auto">
                <a:xfrm>
                  <a:off x="2864" y="2613"/>
                  <a:ext cx="329" cy="72"/>
                  <a:chOff x="2774" y="2611"/>
                  <a:chExt cx="329" cy="72"/>
                </a:xfrm>
              </p:grpSpPr>
              <p:sp>
                <p:nvSpPr>
                  <p:cNvPr id="303" name="Oval 143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304" name="Rectangle 143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300" name="Line 144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301" name="Freeform 144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302" name="Oval 144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74" name="Group 1443"/>
              <p:cNvGrpSpPr>
                <a:grpSpLocks noChangeAspect="1"/>
              </p:cNvGrpSpPr>
              <p:nvPr/>
            </p:nvGrpSpPr>
            <p:grpSpPr bwMode="auto">
              <a:xfrm>
                <a:off x="1888" y="2557"/>
                <a:ext cx="155" cy="238"/>
                <a:chOff x="2864" y="2181"/>
                <a:chExt cx="331" cy="505"/>
              </a:xfrm>
            </p:grpSpPr>
            <p:sp>
              <p:nvSpPr>
                <p:cNvPr id="291" name="Line 144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92" name="Group 1445"/>
                <p:cNvGrpSpPr>
                  <a:grpSpLocks noChangeAspect="1"/>
                </p:cNvGrpSpPr>
                <p:nvPr/>
              </p:nvGrpSpPr>
              <p:grpSpPr bwMode="auto">
                <a:xfrm>
                  <a:off x="2864" y="2613"/>
                  <a:ext cx="329" cy="72"/>
                  <a:chOff x="2774" y="2611"/>
                  <a:chExt cx="329" cy="72"/>
                </a:xfrm>
              </p:grpSpPr>
              <p:sp>
                <p:nvSpPr>
                  <p:cNvPr id="296" name="Oval 144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97" name="Rectangle 144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93" name="Line 144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94" name="Freeform 144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95" name="Oval 145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75" name="Group 1451"/>
              <p:cNvGrpSpPr>
                <a:grpSpLocks noChangeAspect="1"/>
              </p:cNvGrpSpPr>
              <p:nvPr/>
            </p:nvGrpSpPr>
            <p:grpSpPr bwMode="auto">
              <a:xfrm>
                <a:off x="1680" y="2629"/>
                <a:ext cx="155" cy="238"/>
                <a:chOff x="2864" y="2181"/>
                <a:chExt cx="331" cy="505"/>
              </a:xfrm>
            </p:grpSpPr>
            <p:sp>
              <p:nvSpPr>
                <p:cNvPr id="284" name="Line 145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85" name="Group 1453"/>
                <p:cNvGrpSpPr>
                  <a:grpSpLocks noChangeAspect="1"/>
                </p:cNvGrpSpPr>
                <p:nvPr/>
              </p:nvGrpSpPr>
              <p:grpSpPr bwMode="auto">
                <a:xfrm>
                  <a:off x="2864" y="2613"/>
                  <a:ext cx="329" cy="72"/>
                  <a:chOff x="2774" y="2611"/>
                  <a:chExt cx="329" cy="72"/>
                </a:xfrm>
              </p:grpSpPr>
              <p:sp>
                <p:nvSpPr>
                  <p:cNvPr id="289" name="Oval 145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90" name="Rectangle 145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86" name="Line 145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87" name="Freeform 145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88" name="Oval 145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76" name="Group 1459"/>
              <p:cNvGrpSpPr>
                <a:grpSpLocks noChangeAspect="1"/>
              </p:cNvGrpSpPr>
              <p:nvPr/>
            </p:nvGrpSpPr>
            <p:grpSpPr bwMode="auto">
              <a:xfrm>
                <a:off x="1864" y="2637"/>
                <a:ext cx="155" cy="238"/>
                <a:chOff x="2864" y="2181"/>
                <a:chExt cx="331" cy="505"/>
              </a:xfrm>
            </p:grpSpPr>
            <p:sp>
              <p:nvSpPr>
                <p:cNvPr id="277" name="Line 146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78" name="Group 1461"/>
                <p:cNvGrpSpPr>
                  <a:grpSpLocks noChangeAspect="1"/>
                </p:cNvGrpSpPr>
                <p:nvPr/>
              </p:nvGrpSpPr>
              <p:grpSpPr bwMode="auto">
                <a:xfrm>
                  <a:off x="2864" y="2613"/>
                  <a:ext cx="329" cy="72"/>
                  <a:chOff x="2774" y="2611"/>
                  <a:chExt cx="329" cy="72"/>
                </a:xfrm>
              </p:grpSpPr>
              <p:sp>
                <p:nvSpPr>
                  <p:cNvPr id="282" name="Oval 146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83" name="Rectangle 146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79" name="Line 146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80" name="Freeform 146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81" name="Oval 146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204" name="Line 1467"/>
            <p:cNvSpPr>
              <a:spLocks noChangeShapeType="1"/>
            </p:cNvSpPr>
            <p:nvPr/>
          </p:nvSpPr>
          <p:spPr bwMode="auto">
            <a:xfrm flipV="1">
              <a:off x="3865" y="3097"/>
              <a:ext cx="20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05" name="Group 1468"/>
            <p:cNvGrpSpPr>
              <a:grpSpLocks/>
            </p:cNvGrpSpPr>
            <p:nvPr/>
          </p:nvGrpSpPr>
          <p:grpSpPr bwMode="auto">
            <a:xfrm>
              <a:off x="3816" y="2406"/>
              <a:ext cx="363" cy="318"/>
              <a:chOff x="1680" y="2557"/>
              <a:chExt cx="363" cy="318"/>
            </a:xfrm>
          </p:grpSpPr>
          <p:grpSp>
            <p:nvGrpSpPr>
              <p:cNvPr id="241" name="Group 1469"/>
              <p:cNvGrpSpPr>
                <a:grpSpLocks noChangeAspect="1"/>
              </p:cNvGrpSpPr>
              <p:nvPr/>
            </p:nvGrpSpPr>
            <p:grpSpPr bwMode="auto">
              <a:xfrm>
                <a:off x="1720" y="2557"/>
                <a:ext cx="155" cy="238"/>
                <a:chOff x="2864" y="2181"/>
                <a:chExt cx="331" cy="505"/>
              </a:xfrm>
            </p:grpSpPr>
            <p:sp>
              <p:nvSpPr>
                <p:cNvPr id="266" name="Line 147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67" name="Group 1471"/>
                <p:cNvGrpSpPr>
                  <a:grpSpLocks noChangeAspect="1"/>
                </p:cNvGrpSpPr>
                <p:nvPr/>
              </p:nvGrpSpPr>
              <p:grpSpPr bwMode="auto">
                <a:xfrm>
                  <a:off x="2864" y="2613"/>
                  <a:ext cx="329" cy="72"/>
                  <a:chOff x="2774" y="2611"/>
                  <a:chExt cx="329" cy="72"/>
                </a:xfrm>
              </p:grpSpPr>
              <p:sp>
                <p:nvSpPr>
                  <p:cNvPr id="271" name="Oval 147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72" name="Rectangle 147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68" name="Line 147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69" name="Freeform 147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70" name="Oval 147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2" name="Group 1477"/>
              <p:cNvGrpSpPr>
                <a:grpSpLocks noChangeAspect="1"/>
              </p:cNvGrpSpPr>
              <p:nvPr/>
            </p:nvGrpSpPr>
            <p:grpSpPr bwMode="auto">
              <a:xfrm>
                <a:off x="1888" y="2557"/>
                <a:ext cx="155" cy="238"/>
                <a:chOff x="2864" y="2181"/>
                <a:chExt cx="331" cy="505"/>
              </a:xfrm>
            </p:grpSpPr>
            <p:sp>
              <p:nvSpPr>
                <p:cNvPr id="259" name="Line 147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60" name="Group 1479"/>
                <p:cNvGrpSpPr>
                  <a:grpSpLocks noChangeAspect="1"/>
                </p:cNvGrpSpPr>
                <p:nvPr/>
              </p:nvGrpSpPr>
              <p:grpSpPr bwMode="auto">
                <a:xfrm>
                  <a:off x="2864" y="2613"/>
                  <a:ext cx="329" cy="72"/>
                  <a:chOff x="2774" y="2611"/>
                  <a:chExt cx="329" cy="72"/>
                </a:xfrm>
              </p:grpSpPr>
              <p:sp>
                <p:nvSpPr>
                  <p:cNvPr id="264" name="Oval 148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65" name="Rectangle 148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61" name="Line 148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62" name="Freeform 148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63" name="Oval 148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3" name="Group 1485"/>
              <p:cNvGrpSpPr>
                <a:grpSpLocks noChangeAspect="1"/>
              </p:cNvGrpSpPr>
              <p:nvPr/>
            </p:nvGrpSpPr>
            <p:grpSpPr bwMode="auto">
              <a:xfrm>
                <a:off x="1680" y="2629"/>
                <a:ext cx="155" cy="238"/>
                <a:chOff x="2864" y="2181"/>
                <a:chExt cx="331" cy="505"/>
              </a:xfrm>
            </p:grpSpPr>
            <p:sp>
              <p:nvSpPr>
                <p:cNvPr id="252" name="Line 1486"/>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53" name="Group 1487"/>
                <p:cNvGrpSpPr>
                  <a:grpSpLocks noChangeAspect="1"/>
                </p:cNvGrpSpPr>
                <p:nvPr/>
              </p:nvGrpSpPr>
              <p:grpSpPr bwMode="auto">
                <a:xfrm>
                  <a:off x="2864" y="2613"/>
                  <a:ext cx="329" cy="72"/>
                  <a:chOff x="2774" y="2611"/>
                  <a:chExt cx="329" cy="72"/>
                </a:xfrm>
              </p:grpSpPr>
              <p:sp>
                <p:nvSpPr>
                  <p:cNvPr id="257" name="Oval 1488"/>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58" name="Rectangle 1489"/>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54" name="Line 1490"/>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55" name="Freeform 1491"/>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56" name="Oval 1492"/>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44" name="Group 1493"/>
              <p:cNvGrpSpPr>
                <a:grpSpLocks noChangeAspect="1"/>
              </p:cNvGrpSpPr>
              <p:nvPr/>
            </p:nvGrpSpPr>
            <p:grpSpPr bwMode="auto">
              <a:xfrm>
                <a:off x="1864" y="2637"/>
                <a:ext cx="155" cy="238"/>
                <a:chOff x="2864" y="2181"/>
                <a:chExt cx="331" cy="505"/>
              </a:xfrm>
            </p:grpSpPr>
            <p:sp>
              <p:nvSpPr>
                <p:cNvPr id="245" name="Line 149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46" name="Group 1495"/>
                <p:cNvGrpSpPr>
                  <a:grpSpLocks noChangeAspect="1"/>
                </p:cNvGrpSpPr>
                <p:nvPr/>
              </p:nvGrpSpPr>
              <p:grpSpPr bwMode="auto">
                <a:xfrm>
                  <a:off x="2864" y="2613"/>
                  <a:ext cx="329" cy="72"/>
                  <a:chOff x="2774" y="2611"/>
                  <a:chExt cx="329" cy="72"/>
                </a:xfrm>
              </p:grpSpPr>
              <p:sp>
                <p:nvSpPr>
                  <p:cNvPr id="250" name="Oval 149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51" name="Rectangle 149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47" name="Line 149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48" name="Freeform 149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49" name="Oval 150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206" name="Line 1501"/>
            <p:cNvSpPr>
              <a:spLocks noChangeShapeType="1"/>
            </p:cNvSpPr>
            <p:nvPr/>
          </p:nvSpPr>
          <p:spPr bwMode="auto">
            <a:xfrm flipV="1">
              <a:off x="3665" y="2807"/>
              <a:ext cx="101" cy="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07" name="Group 1502"/>
            <p:cNvGrpSpPr>
              <a:grpSpLocks/>
            </p:cNvGrpSpPr>
            <p:nvPr/>
          </p:nvGrpSpPr>
          <p:grpSpPr bwMode="auto">
            <a:xfrm>
              <a:off x="4625" y="3154"/>
              <a:ext cx="363" cy="318"/>
              <a:chOff x="1680" y="2557"/>
              <a:chExt cx="363" cy="318"/>
            </a:xfrm>
          </p:grpSpPr>
          <p:grpSp>
            <p:nvGrpSpPr>
              <p:cNvPr id="209" name="Group 1503"/>
              <p:cNvGrpSpPr>
                <a:grpSpLocks noChangeAspect="1"/>
              </p:cNvGrpSpPr>
              <p:nvPr/>
            </p:nvGrpSpPr>
            <p:grpSpPr bwMode="auto">
              <a:xfrm>
                <a:off x="1720" y="2557"/>
                <a:ext cx="155" cy="238"/>
                <a:chOff x="2864" y="2181"/>
                <a:chExt cx="331" cy="505"/>
              </a:xfrm>
            </p:grpSpPr>
            <p:sp>
              <p:nvSpPr>
                <p:cNvPr id="234" name="Line 1504"/>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35" name="Group 1505"/>
                <p:cNvGrpSpPr>
                  <a:grpSpLocks noChangeAspect="1"/>
                </p:cNvGrpSpPr>
                <p:nvPr/>
              </p:nvGrpSpPr>
              <p:grpSpPr bwMode="auto">
                <a:xfrm>
                  <a:off x="2864" y="2613"/>
                  <a:ext cx="329" cy="72"/>
                  <a:chOff x="2774" y="2611"/>
                  <a:chExt cx="329" cy="72"/>
                </a:xfrm>
              </p:grpSpPr>
              <p:sp>
                <p:nvSpPr>
                  <p:cNvPr id="239" name="Oval 1506"/>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40" name="Rectangle 1507"/>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36" name="Line 1508"/>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37" name="Freeform 1509"/>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38" name="Oval 1510"/>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10" name="Group 1511"/>
              <p:cNvGrpSpPr>
                <a:grpSpLocks noChangeAspect="1"/>
              </p:cNvGrpSpPr>
              <p:nvPr/>
            </p:nvGrpSpPr>
            <p:grpSpPr bwMode="auto">
              <a:xfrm>
                <a:off x="1888" y="2557"/>
                <a:ext cx="155" cy="238"/>
                <a:chOff x="2864" y="2181"/>
                <a:chExt cx="331" cy="505"/>
              </a:xfrm>
            </p:grpSpPr>
            <p:sp>
              <p:nvSpPr>
                <p:cNvPr id="227" name="Line 1512"/>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28" name="Group 1513"/>
                <p:cNvGrpSpPr>
                  <a:grpSpLocks noChangeAspect="1"/>
                </p:cNvGrpSpPr>
                <p:nvPr/>
              </p:nvGrpSpPr>
              <p:grpSpPr bwMode="auto">
                <a:xfrm>
                  <a:off x="2864" y="2613"/>
                  <a:ext cx="329" cy="72"/>
                  <a:chOff x="2774" y="2611"/>
                  <a:chExt cx="329" cy="72"/>
                </a:xfrm>
              </p:grpSpPr>
              <p:sp>
                <p:nvSpPr>
                  <p:cNvPr id="232" name="Oval 1514"/>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33" name="Rectangle 1515"/>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29" name="Line 1516"/>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30" name="Freeform 1517"/>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31" name="Oval 1518"/>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11" name="Group 1519"/>
              <p:cNvGrpSpPr>
                <a:grpSpLocks noChangeAspect="1"/>
              </p:cNvGrpSpPr>
              <p:nvPr/>
            </p:nvGrpSpPr>
            <p:grpSpPr bwMode="auto">
              <a:xfrm>
                <a:off x="1680" y="2629"/>
                <a:ext cx="155" cy="238"/>
                <a:chOff x="2864" y="2181"/>
                <a:chExt cx="331" cy="505"/>
              </a:xfrm>
            </p:grpSpPr>
            <p:sp>
              <p:nvSpPr>
                <p:cNvPr id="220" name="Line 1520"/>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21" name="Group 1521"/>
                <p:cNvGrpSpPr>
                  <a:grpSpLocks noChangeAspect="1"/>
                </p:cNvGrpSpPr>
                <p:nvPr/>
              </p:nvGrpSpPr>
              <p:grpSpPr bwMode="auto">
                <a:xfrm>
                  <a:off x="2864" y="2613"/>
                  <a:ext cx="329" cy="72"/>
                  <a:chOff x="2774" y="2611"/>
                  <a:chExt cx="329" cy="72"/>
                </a:xfrm>
              </p:grpSpPr>
              <p:sp>
                <p:nvSpPr>
                  <p:cNvPr id="225" name="Oval 1522"/>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26" name="Rectangle 1523"/>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22" name="Line 1524"/>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23" name="Freeform 1525"/>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24" name="Oval 1526"/>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nvGrpSpPr>
              <p:cNvPr id="212" name="Group 1527"/>
              <p:cNvGrpSpPr>
                <a:grpSpLocks noChangeAspect="1"/>
              </p:cNvGrpSpPr>
              <p:nvPr/>
            </p:nvGrpSpPr>
            <p:grpSpPr bwMode="auto">
              <a:xfrm>
                <a:off x="1864" y="2637"/>
                <a:ext cx="155" cy="238"/>
                <a:chOff x="2864" y="2181"/>
                <a:chExt cx="331" cy="505"/>
              </a:xfrm>
            </p:grpSpPr>
            <p:sp>
              <p:nvSpPr>
                <p:cNvPr id="213" name="Line 1528"/>
                <p:cNvSpPr>
                  <a:spLocks noChangeAspect="1" noChangeShapeType="1"/>
                </p:cNvSpPr>
                <p:nvPr/>
              </p:nvSpPr>
              <p:spPr bwMode="auto">
                <a:xfrm>
                  <a:off x="3194" y="2207"/>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nvGrpSpPr>
                <p:cNvPr id="214" name="Group 1529"/>
                <p:cNvGrpSpPr>
                  <a:grpSpLocks noChangeAspect="1"/>
                </p:cNvGrpSpPr>
                <p:nvPr/>
              </p:nvGrpSpPr>
              <p:grpSpPr bwMode="auto">
                <a:xfrm>
                  <a:off x="2864" y="2613"/>
                  <a:ext cx="329" cy="72"/>
                  <a:chOff x="2774" y="2611"/>
                  <a:chExt cx="329" cy="72"/>
                </a:xfrm>
              </p:grpSpPr>
              <p:sp>
                <p:nvSpPr>
                  <p:cNvPr id="218" name="Oval 1530"/>
                  <p:cNvSpPr>
                    <a:spLocks noChangeAspect="1" noChangeArrowheads="1"/>
                  </p:cNvSpPr>
                  <p:nvPr/>
                </p:nvSpPr>
                <p:spPr bwMode="auto">
                  <a:xfrm>
                    <a:off x="2774" y="2627"/>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sp>
                <p:nvSpPr>
                  <p:cNvPr id="219" name="Rectangle 1531"/>
                  <p:cNvSpPr>
                    <a:spLocks noChangeAspect="1" noChangeArrowheads="1"/>
                  </p:cNvSpPr>
                  <p:nvPr/>
                </p:nvSpPr>
                <p:spPr bwMode="auto">
                  <a:xfrm>
                    <a:off x="2777" y="2611"/>
                    <a:ext cx="322" cy="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079" fontAlgn="base">
                      <a:spcBef>
                        <a:spcPct val="0"/>
                      </a:spcBef>
                      <a:spcAft>
                        <a:spcPct val="0"/>
                      </a:spcAft>
                    </a:pPr>
                    <a:endParaRPr lang="en-US" dirty="0">
                      <a:solidFill>
                        <a:srgbClr val="000000"/>
                      </a:solidFill>
                    </a:endParaRPr>
                  </a:p>
                </p:txBody>
              </p:sp>
            </p:grpSp>
            <p:sp>
              <p:nvSpPr>
                <p:cNvPr id="215" name="Line 1532"/>
                <p:cNvSpPr>
                  <a:spLocks noChangeAspect="1" noChangeShapeType="1"/>
                </p:cNvSpPr>
                <p:nvPr/>
              </p:nvSpPr>
              <p:spPr bwMode="auto">
                <a:xfrm>
                  <a:off x="2866" y="2205"/>
                  <a:ext cx="0" cy="45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sp>
              <p:nvSpPr>
                <p:cNvPr id="216" name="Freeform 1533"/>
                <p:cNvSpPr>
                  <a:spLocks noChangeAspect="1"/>
                </p:cNvSpPr>
                <p:nvPr/>
              </p:nvSpPr>
              <p:spPr bwMode="auto">
                <a:xfrm>
                  <a:off x="2867" y="2206"/>
                  <a:ext cx="328" cy="480"/>
                </a:xfrm>
                <a:custGeom>
                  <a:avLst/>
                  <a:gdLst>
                    <a:gd name="T0" fmla="*/ 0 w 328"/>
                    <a:gd name="T1" fmla="*/ 0 h 480"/>
                    <a:gd name="T2" fmla="*/ 1 w 328"/>
                    <a:gd name="T3" fmla="*/ 452 h 480"/>
                    <a:gd name="T4" fmla="*/ 34 w 328"/>
                    <a:gd name="T5" fmla="*/ 464 h 480"/>
                    <a:gd name="T6" fmla="*/ 79 w 328"/>
                    <a:gd name="T7" fmla="*/ 473 h 480"/>
                    <a:gd name="T8" fmla="*/ 163 w 328"/>
                    <a:gd name="T9" fmla="*/ 480 h 480"/>
                    <a:gd name="T10" fmla="*/ 225 w 328"/>
                    <a:gd name="T11" fmla="*/ 475 h 480"/>
                    <a:gd name="T12" fmla="*/ 283 w 328"/>
                    <a:gd name="T13" fmla="*/ 469 h 480"/>
                    <a:gd name="T14" fmla="*/ 328 w 328"/>
                    <a:gd name="T15" fmla="*/ 454 h 480"/>
                    <a:gd name="T16" fmla="*/ 324 w 328"/>
                    <a:gd name="T17" fmla="*/ 1 h 480"/>
                    <a:gd name="T18" fmla="*/ 289 w 328"/>
                    <a:gd name="T19" fmla="*/ 18 h 480"/>
                    <a:gd name="T20" fmla="*/ 244 w 328"/>
                    <a:gd name="T21" fmla="*/ 31 h 480"/>
                    <a:gd name="T22" fmla="*/ 180 w 328"/>
                    <a:gd name="T23" fmla="*/ 34 h 480"/>
                    <a:gd name="T24" fmla="*/ 126 w 328"/>
                    <a:gd name="T25" fmla="*/ 34 h 480"/>
                    <a:gd name="T26" fmla="*/ 55 w 328"/>
                    <a:gd name="T27" fmla="*/ 27 h 480"/>
                    <a:gd name="T28" fmla="*/ 16 w 328"/>
                    <a:gd name="T29" fmla="*/ 15 h 480"/>
                    <a:gd name="T30" fmla="*/ 0 w 328"/>
                    <a:gd name="T31" fmla="*/ 0 h 4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8"/>
                    <a:gd name="T49" fmla="*/ 0 h 480"/>
                    <a:gd name="T50" fmla="*/ 328 w 328"/>
                    <a:gd name="T51" fmla="*/ 480 h 4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8" h="480">
                      <a:moveTo>
                        <a:pt x="0" y="0"/>
                      </a:moveTo>
                      <a:lnTo>
                        <a:pt x="1" y="452"/>
                      </a:lnTo>
                      <a:lnTo>
                        <a:pt x="34" y="464"/>
                      </a:lnTo>
                      <a:lnTo>
                        <a:pt x="79" y="473"/>
                      </a:lnTo>
                      <a:lnTo>
                        <a:pt x="163" y="480"/>
                      </a:lnTo>
                      <a:lnTo>
                        <a:pt x="225" y="475"/>
                      </a:lnTo>
                      <a:lnTo>
                        <a:pt x="283" y="469"/>
                      </a:lnTo>
                      <a:lnTo>
                        <a:pt x="328" y="454"/>
                      </a:lnTo>
                      <a:lnTo>
                        <a:pt x="324" y="1"/>
                      </a:lnTo>
                      <a:lnTo>
                        <a:pt x="289" y="18"/>
                      </a:lnTo>
                      <a:lnTo>
                        <a:pt x="244" y="31"/>
                      </a:lnTo>
                      <a:lnTo>
                        <a:pt x="180" y="34"/>
                      </a:lnTo>
                      <a:lnTo>
                        <a:pt x="126" y="34"/>
                      </a:lnTo>
                      <a:lnTo>
                        <a:pt x="55" y="27"/>
                      </a:lnTo>
                      <a:lnTo>
                        <a:pt x="16" y="15"/>
                      </a:lnTo>
                      <a:lnTo>
                        <a:pt x="0" y="0"/>
                      </a:lnTo>
                      <a:close/>
                    </a:path>
                  </a:pathLst>
                </a:custGeom>
                <a:gradFill rotWithShape="1">
                  <a:gsLst>
                    <a:gs pos="0">
                      <a:srgbClr val="B2B2B2"/>
                    </a:gs>
                    <a:gs pos="100000">
                      <a:schemeClr val="tx1"/>
                    </a:gs>
                  </a:gsLst>
                  <a:lin ang="0" scaled="1"/>
                </a:gradFill>
                <a:ln w="12700">
                  <a:solidFill>
                    <a:schemeClr val="tx1"/>
                  </a:solidFill>
                  <a:round/>
                  <a:headEnd/>
                  <a:tailEnd/>
                </a:ln>
              </p:spPr>
              <p:txBody>
                <a:bodyPr/>
                <a:lstStyle/>
                <a:p>
                  <a:pPr defTabSz="914079" fontAlgn="base">
                    <a:spcBef>
                      <a:spcPct val="0"/>
                    </a:spcBef>
                    <a:spcAft>
                      <a:spcPct val="0"/>
                    </a:spcAft>
                  </a:pPr>
                  <a:endParaRPr lang="en-US" dirty="0">
                    <a:solidFill>
                      <a:srgbClr val="000000"/>
                    </a:solidFill>
                  </a:endParaRPr>
                </a:p>
              </p:txBody>
            </p:sp>
            <p:sp>
              <p:nvSpPr>
                <p:cNvPr id="217" name="Oval 1534"/>
                <p:cNvSpPr>
                  <a:spLocks noChangeAspect="1" noChangeArrowheads="1"/>
                </p:cNvSpPr>
                <p:nvPr/>
              </p:nvSpPr>
              <p:spPr bwMode="auto">
                <a:xfrm>
                  <a:off x="2866" y="2181"/>
                  <a:ext cx="329" cy="56"/>
                </a:xfrm>
                <a:prstGeom prst="ellipse">
                  <a:avLst/>
                </a:prstGeom>
                <a:solidFill>
                  <a:schemeClr val="accent1"/>
                </a:solidFill>
                <a:ln w="9525">
                  <a:solidFill>
                    <a:schemeClr val="tx1"/>
                  </a:solidFill>
                  <a:round/>
                  <a:headEnd/>
                  <a:tailEnd/>
                </a:ln>
              </p:spPr>
              <p:txBody>
                <a:bodyPr wrap="none" anchor="ctr"/>
                <a:lstStyle/>
                <a:p>
                  <a:pPr defTabSz="914079" fontAlgn="base">
                    <a:spcBef>
                      <a:spcPct val="0"/>
                    </a:spcBef>
                    <a:spcAft>
                      <a:spcPct val="0"/>
                    </a:spcAft>
                  </a:pPr>
                  <a:endParaRPr lang="en-US" dirty="0">
                    <a:solidFill>
                      <a:srgbClr val="000000"/>
                    </a:solidFill>
                  </a:endParaRPr>
                </a:p>
              </p:txBody>
            </p:sp>
          </p:grpSp>
        </p:grpSp>
        <p:sp>
          <p:nvSpPr>
            <p:cNvPr id="208" name="Line 1535"/>
            <p:cNvSpPr>
              <a:spLocks noChangeShapeType="1"/>
            </p:cNvSpPr>
            <p:nvPr/>
          </p:nvSpPr>
          <p:spPr bwMode="auto">
            <a:xfrm>
              <a:off x="3809" y="3259"/>
              <a:ext cx="660" cy="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079" fontAlgn="base">
                <a:spcBef>
                  <a:spcPct val="0"/>
                </a:spcBef>
                <a:spcAft>
                  <a:spcPct val="0"/>
                </a:spcAft>
              </a:pPr>
              <a:endParaRPr lang="en-US" dirty="0">
                <a:solidFill>
                  <a:srgbClr val="000000"/>
                </a:solidFill>
              </a:endParaRPr>
            </a:p>
          </p:txBody>
        </p:sp>
      </p:grpSp>
      <p:grpSp>
        <p:nvGrpSpPr>
          <p:cNvPr id="401" name="Group 1215"/>
          <p:cNvGrpSpPr>
            <a:grpSpLocks/>
          </p:cNvGrpSpPr>
          <p:nvPr/>
        </p:nvGrpSpPr>
        <p:grpSpPr bwMode="auto">
          <a:xfrm>
            <a:off x="3417455" y="354389"/>
            <a:ext cx="5588000" cy="5051051"/>
            <a:chOff x="1854" y="686"/>
            <a:chExt cx="3872" cy="3606"/>
          </a:xfrm>
        </p:grpSpPr>
        <p:grpSp>
          <p:nvGrpSpPr>
            <p:cNvPr id="402" name="Group 5"/>
            <p:cNvGrpSpPr>
              <a:grpSpLocks/>
            </p:cNvGrpSpPr>
            <p:nvPr/>
          </p:nvGrpSpPr>
          <p:grpSpPr bwMode="auto">
            <a:xfrm>
              <a:off x="1854" y="686"/>
              <a:ext cx="3872" cy="3606"/>
              <a:chOff x="480" y="1056"/>
              <a:chExt cx="4224" cy="2880"/>
            </a:xfrm>
          </p:grpSpPr>
          <p:grpSp>
            <p:nvGrpSpPr>
              <p:cNvPr id="404" name="Group 6"/>
              <p:cNvGrpSpPr>
                <a:grpSpLocks/>
              </p:cNvGrpSpPr>
              <p:nvPr/>
            </p:nvGrpSpPr>
            <p:grpSpPr bwMode="auto">
              <a:xfrm>
                <a:off x="864" y="1056"/>
                <a:ext cx="3840" cy="2592"/>
                <a:chOff x="480" y="1344"/>
                <a:chExt cx="3840" cy="2592"/>
              </a:xfrm>
            </p:grpSpPr>
            <p:grpSp>
              <p:nvGrpSpPr>
                <p:cNvPr id="796" name="Group 7"/>
                <p:cNvGrpSpPr>
                  <a:grpSpLocks/>
                </p:cNvGrpSpPr>
                <p:nvPr/>
              </p:nvGrpSpPr>
              <p:grpSpPr bwMode="auto">
                <a:xfrm>
                  <a:off x="480" y="2496"/>
                  <a:ext cx="3840" cy="1440"/>
                  <a:chOff x="480" y="2496"/>
                  <a:chExt cx="3840" cy="1440"/>
                </a:xfrm>
              </p:grpSpPr>
              <p:grpSp>
                <p:nvGrpSpPr>
                  <p:cNvPr id="992" name="Group 8"/>
                  <p:cNvGrpSpPr>
                    <a:grpSpLocks/>
                  </p:cNvGrpSpPr>
                  <p:nvPr/>
                </p:nvGrpSpPr>
                <p:grpSpPr bwMode="auto">
                  <a:xfrm>
                    <a:off x="672" y="2496"/>
                    <a:ext cx="3648" cy="1296"/>
                    <a:chOff x="480" y="2640"/>
                    <a:chExt cx="3648" cy="1296"/>
                  </a:xfrm>
                </p:grpSpPr>
                <p:grpSp>
                  <p:nvGrpSpPr>
                    <p:cNvPr id="1090" name="Group 9"/>
                    <p:cNvGrpSpPr>
                      <a:grpSpLocks/>
                    </p:cNvGrpSpPr>
                    <p:nvPr/>
                  </p:nvGrpSpPr>
                  <p:grpSpPr bwMode="auto">
                    <a:xfrm>
                      <a:off x="480" y="3216"/>
                      <a:ext cx="768" cy="720"/>
                      <a:chOff x="480" y="3216"/>
                      <a:chExt cx="768" cy="720"/>
                    </a:xfrm>
                  </p:grpSpPr>
                  <p:sp>
                    <p:nvSpPr>
                      <p:cNvPr id="1179" name="Rectangle 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80" name="Line 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1" name="Line 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2" name="Line 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3" name="Line 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4" name="Line 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5" name="Line 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1" name="Group 17"/>
                    <p:cNvGrpSpPr>
                      <a:grpSpLocks/>
                    </p:cNvGrpSpPr>
                    <p:nvPr/>
                  </p:nvGrpSpPr>
                  <p:grpSpPr bwMode="auto">
                    <a:xfrm>
                      <a:off x="1056" y="3216"/>
                      <a:ext cx="768" cy="720"/>
                      <a:chOff x="480" y="3216"/>
                      <a:chExt cx="768" cy="720"/>
                    </a:xfrm>
                  </p:grpSpPr>
                  <p:sp>
                    <p:nvSpPr>
                      <p:cNvPr id="1172" name="Rectangle 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73" name="Line 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4" name="Line 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5" name="Line 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6" name="Line 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 name="Line 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8" name="Line 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2" name="Group 25"/>
                    <p:cNvGrpSpPr>
                      <a:grpSpLocks/>
                    </p:cNvGrpSpPr>
                    <p:nvPr/>
                  </p:nvGrpSpPr>
                  <p:grpSpPr bwMode="auto">
                    <a:xfrm>
                      <a:off x="1632" y="3216"/>
                      <a:ext cx="768" cy="720"/>
                      <a:chOff x="480" y="3216"/>
                      <a:chExt cx="768" cy="720"/>
                    </a:xfrm>
                  </p:grpSpPr>
                  <p:sp>
                    <p:nvSpPr>
                      <p:cNvPr id="1165" name="Rectangle 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66" name="Line 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 name="Line 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 name="Line 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9" name="Line 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0" name="Line 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1" name="Line 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3" name="Group 33"/>
                    <p:cNvGrpSpPr>
                      <a:grpSpLocks/>
                    </p:cNvGrpSpPr>
                    <p:nvPr/>
                  </p:nvGrpSpPr>
                  <p:grpSpPr bwMode="auto">
                    <a:xfrm>
                      <a:off x="2208" y="3216"/>
                      <a:ext cx="768" cy="720"/>
                      <a:chOff x="480" y="3216"/>
                      <a:chExt cx="768" cy="720"/>
                    </a:xfrm>
                  </p:grpSpPr>
                  <p:sp>
                    <p:nvSpPr>
                      <p:cNvPr id="1158" name="Rectangle 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9" name="Line 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0" name="Line 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1" name="Line 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2" name="Line 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3" name="Line 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4" name="Line 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4" name="Group 41"/>
                    <p:cNvGrpSpPr>
                      <a:grpSpLocks/>
                    </p:cNvGrpSpPr>
                    <p:nvPr/>
                  </p:nvGrpSpPr>
                  <p:grpSpPr bwMode="auto">
                    <a:xfrm>
                      <a:off x="2784" y="3216"/>
                      <a:ext cx="768" cy="720"/>
                      <a:chOff x="480" y="3216"/>
                      <a:chExt cx="768" cy="720"/>
                    </a:xfrm>
                  </p:grpSpPr>
                  <p:sp>
                    <p:nvSpPr>
                      <p:cNvPr id="1151" name="Rectangle 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52" name="Line 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3" name="Line 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4" name="Line 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5" name="Line 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6" name="Line 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 name="Line 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5" name="Group 49"/>
                    <p:cNvGrpSpPr>
                      <a:grpSpLocks/>
                    </p:cNvGrpSpPr>
                    <p:nvPr/>
                  </p:nvGrpSpPr>
                  <p:grpSpPr bwMode="auto">
                    <a:xfrm>
                      <a:off x="3360" y="3216"/>
                      <a:ext cx="768" cy="720"/>
                      <a:chOff x="480" y="3216"/>
                      <a:chExt cx="768" cy="720"/>
                    </a:xfrm>
                  </p:grpSpPr>
                  <p:sp>
                    <p:nvSpPr>
                      <p:cNvPr id="1144" name="Rectangle 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45" name="Line 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 name="Line 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7" name="Line 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8" name="Line 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9" name="Line 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0" name="Line 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6" name="Group 57"/>
                    <p:cNvGrpSpPr>
                      <a:grpSpLocks/>
                    </p:cNvGrpSpPr>
                    <p:nvPr/>
                  </p:nvGrpSpPr>
                  <p:grpSpPr bwMode="auto">
                    <a:xfrm>
                      <a:off x="480" y="2640"/>
                      <a:ext cx="768" cy="720"/>
                      <a:chOff x="480" y="3216"/>
                      <a:chExt cx="768" cy="720"/>
                    </a:xfrm>
                  </p:grpSpPr>
                  <p:sp>
                    <p:nvSpPr>
                      <p:cNvPr id="1137" name="Rectangle 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8" name="Line 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2" name="Line 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3" name="Line 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7" name="Group 65"/>
                    <p:cNvGrpSpPr>
                      <a:grpSpLocks/>
                    </p:cNvGrpSpPr>
                    <p:nvPr/>
                  </p:nvGrpSpPr>
                  <p:grpSpPr bwMode="auto">
                    <a:xfrm>
                      <a:off x="1056" y="2640"/>
                      <a:ext cx="768" cy="720"/>
                      <a:chOff x="480" y="3216"/>
                      <a:chExt cx="768" cy="720"/>
                    </a:xfrm>
                  </p:grpSpPr>
                  <p:sp>
                    <p:nvSpPr>
                      <p:cNvPr id="1130" name="Rectangle 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31" name="Line 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5" name="Line 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 name="Line 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8" name="Group 73"/>
                    <p:cNvGrpSpPr>
                      <a:grpSpLocks/>
                    </p:cNvGrpSpPr>
                    <p:nvPr/>
                  </p:nvGrpSpPr>
                  <p:grpSpPr bwMode="auto">
                    <a:xfrm>
                      <a:off x="1632" y="2640"/>
                      <a:ext cx="768" cy="720"/>
                      <a:chOff x="480" y="3216"/>
                      <a:chExt cx="768" cy="720"/>
                    </a:xfrm>
                  </p:grpSpPr>
                  <p:sp>
                    <p:nvSpPr>
                      <p:cNvPr id="1123" name="Rectangle 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24" name="Line 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 name="Line 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 name="Line 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99" name="Group 81"/>
                    <p:cNvGrpSpPr>
                      <a:grpSpLocks/>
                    </p:cNvGrpSpPr>
                    <p:nvPr/>
                  </p:nvGrpSpPr>
                  <p:grpSpPr bwMode="auto">
                    <a:xfrm>
                      <a:off x="2208" y="2640"/>
                      <a:ext cx="768" cy="720"/>
                      <a:chOff x="480" y="3216"/>
                      <a:chExt cx="768" cy="720"/>
                    </a:xfrm>
                  </p:grpSpPr>
                  <p:sp>
                    <p:nvSpPr>
                      <p:cNvPr id="1116" name="Rectangle 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7" name="Line 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 name="Line 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2" name="Line 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0" name="Group 89"/>
                    <p:cNvGrpSpPr>
                      <a:grpSpLocks/>
                    </p:cNvGrpSpPr>
                    <p:nvPr/>
                  </p:nvGrpSpPr>
                  <p:grpSpPr bwMode="auto">
                    <a:xfrm>
                      <a:off x="2784" y="2640"/>
                      <a:ext cx="768" cy="720"/>
                      <a:chOff x="480" y="3216"/>
                      <a:chExt cx="768" cy="720"/>
                    </a:xfrm>
                  </p:grpSpPr>
                  <p:sp>
                    <p:nvSpPr>
                      <p:cNvPr id="1109" name="Rectangle 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10" name="Line 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4" name="Line 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 name="Line 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101" name="Group 97"/>
                    <p:cNvGrpSpPr>
                      <a:grpSpLocks/>
                    </p:cNvGrpSpPr>
                    <p:nvPr/>
                  </p:nvGrpSpPr>
                  <p:grpSpPr bwMode="auto">
                    <a:xfrm>
                      <a:off x="3360" y="2640"/>
                      <a:ext cx="768" cy="720"/>
                      <a:chOff x="480" y="3216"/>
                      <a:chExt cx="768" cy="720"/>
                    </a:xfrm>
                  </p:grpSpPr>
                  <p:sp>
                    <p:nvSpPr>
                      <p:cNvPr id="1102" name="Rectangle 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103" name="Line 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1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5" name="Line 1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7" name="Line 1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 name="Line 1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993" name="Group 105"/>
                  <p:cNvGrpSpPr>
                    <a:grpSpLocks/>
                  </p:cNvGrpSpPr>
                  <p:nvPr/>
                </p:nvGrpSpPr>
                <p:grpSpPr bwMode="auto">
                  <a:xfrm>
                    <a:off x="480" y="2640"/>
                    <a:ext cx="3648" cy="1296"/>
                    <a:chOff x="480" y="2640"/>
                    <a:chExt cx="3648" cy="1296"/>
                  </a:xfrm>
                </p:grpSpPr>
                <p:grpSp>
                  <p:nvGrpSpPr>
                    <p:cNvPr id="994" name="Group 106"/>
                    <p:cNvGrpSpPr>
                      <a:grpSpLocks/>
                    </p:cNvGrpSpPr>
                    <p:nvPr/>
                  </p:nvGrpSpPr>
                  <p:grpSpPr bwMode="auto">
                    <a:xfrm>
                      <a:off x="480" y="3216"/>
                      <a:ext cx="768" cy="720"/>
                      <a:chOff x="480" y="3216"/>
                      <a:chExt cx="768" cy="720"/>
                    </a:xfrm>
                  </p:grpSpPr>
                  <p:sp>
                    <p:nvSpPr>
                      <p:cNvPr id="1083" name="Rectangle 10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84" name="Line 1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10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1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11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8" name="Line 11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9" name="Line 11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95" name="Group 114"/>
                    <p:cNvGrpSpPr>
                      <a:grpSpLocks/>
                    </p:cNvGrpSpPr>
                    <p:nvPr/>
                  </p:nvGrpSpPr>
                  <p:grpSpPr bwMode="auto">
                    <a:xfrm>
                      <a:off x="1056" y="3216"/>
                      <a:ext cx="768" cy="720"/>
                      <a:chOff x="480" y="3216"/>
                      <a:chExt cx="768" cy="720"/>
                    </a:xfrm>
                  </p:grpSpPr>
                  <p:sp>
                    <p:nvSpPr>
                      <p:cNvPr id="1076" name="Rectangle 11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7" name="Line 1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11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1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11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1" name="Line 12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2" name="Line 12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96" name="Group 122"/>
                    <p:cNvGrpSpPr>
                      <a:grpSpLocks/>
                    </p:cNvGrpSpPr>
                    <p:nvPr/>
                  </p:nvGrpSpPr>
                  <p:grpSpPr bwMode="auto">
                    <a:xfrm>
                      <a:off x="1632" y="3216"/>
                      <a:ext cx="768" cy="720"/>
                      <a:chOff x="480" y="3216"/>
                      <a:chExt cx="768" cy="720"/>
                    </a:xfrm>
                  </p:grpSpPr>
                  <p:sp>
                    <p:nvSpPr>
                      <p:cNvPr id="1069" name="Rectangle 12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70" name="Line 1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2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2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4" name="Line 12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12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97" name="Group 130"/>
                    <p:cNvGrpSpPr>
                      <a:grpSpLocks/>
                    </p:cNvGrpSpPr>
                    <p:nvPr/>
                  </p:nvGrpSpPr>
                  <p:grpSpPr bwMode="auto">
                    <a:xfrm>
                      <a:off x="2208" y="3216"/>
                      <a:ext cx="768" cy="720"/>
                      <a:chOff x="480" y="3216"/>
                      <a:chExt cx="768" cy="720"/>
                    </a:xfrm>
                  </p:grpSpPr>
                  <p:sp>
                    <p:nvSpPr>
                      <p:cNvPr id="1062" name="Rectangle 13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63" name="Line 1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4" name="Line 13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 name="Line 1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6" name="Line 13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7" name="Line 13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8" name="Line 13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98" name="Group 138"/>
                    <p:cNvGrpSpPr>
                      <a:grpSpLocks/>
                    </p:cNvGrpSpPr>
                    <p:nvPr/>
                  </p:nvGrpSpPr>
                  <p:grpSpPr bwMode="auto">
                    <a:xfrm>
                      <a:off x="2784" y="3216"/>
                      <a:ext cx="768" cy="720"/>
                      <a:chOff x="480" y="3216"/>
                      <a:chExt cx="768" cy="720"/>
                    </a:xfrm>
                  </p:grpSpPr>
                  <p:sp>
                    <p:nvSpPr>
                      <p:cNvPr id="1055" name="Rectangle 13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56" name="Line 1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4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4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14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1" name="Line 14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99" name="Group 146"/>
                    <p:cNvGrpSpPr>
                      <a:grpSpLocks/>
                    </p:cNvGrpSpPr>
                    <p:nvPr/>
                  </p:nvGrpSpPr>
                  <p:grpSpPr bwMode="auto">
                    <a:xfrm>
                      <a:off x="3360" y="3216"/>
                      <a:ext cx="768" cy="720"/>
                      <a:chOff x="480" y="3216"/>
                      <a:chExt cx="768" cy="720"/>
                    </a:xfrm>
                  </p:grpSpPr>
                  <p:sp>
                    <p:nvSpPr>
                      <p:cNvPr id="1048" name="Rectangle 14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9" name="Line 1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0" name="Line 14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1" name="Line 1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2" name="Line 15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3" name="Line 15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15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00" name="Group 154"/>
                    <p:cNvGrpSpPr>
                      <a:grpSpLocks/>
                    </p:cNvGrpSpPr>
                    <p:nvPr/>
                  </p:nvGrpSpPr>
                  <p:grpSpPr bwMode="auto">
                    <a:xfrm>
                      <a:off x="480" y="2640"/>
                      <a:ext cx="768" cy="720"/>
                      <a:chOff x="480" y="3216"/>
                      <a:chExt cx="768" cy="720"/>
                    </a:xfrm>
                  </p:grpSpPr>
                  <p:sp>
                    <p:nvSpPr>
                      <p:cNvPr id="1041" name="Rectangle 15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42" name="Line 1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3" name="Line 15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 name="Line 1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5" name="Line 15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6" name="Line 16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7" name="Line 16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01" name="Group 162"/>
                    <p:cNvGrpSpPr>
                      <a:grpSpLocks/>
                    </p:cNvGrpSpPr>
                    <p:nvPr/>
                  </p:nvGrpSpPr>
                  <p:grpSpPr bwMode="auto">
                    <a:xfrm>
                      <a:off x="1056" y="2640"/>
                      <a:ext cx="768" cy="720"/>
                      <a:chOff x="480" y="3216"/>
                      <a:chExt cx="768" cy="720"/>
                    </a:xfrm>
                  </p:grpSpPr>
                  <p:sp>
                    <p:nvSpPr>
                      <p:cNvPr id="1034" name="Rectangle 16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35" name="Line 1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16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16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 name="Line 16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0" name="Line 16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02" name="Group 170"/>
                    <p:cNvGrpSpPr>
                      <a:grpSpLocks/>
                    </p:cNvGrpSpPr>
                    <p:nvPr/>
                  </p:nvGrpSpPr>
                  <p:grpSpPr bwMode="auto">
                    <a:xfrm>
                      <a:off x="1632" y="2640"/>
                      <a:ext cx="768" cy="720"/>
                      <a:chOff x="480" y="3216"/>
                      <a:chExt cx="768" cy="720"/>
                    </a:xfrm>
                  </p:grpSpPr>
                  <p:sp>
                    <p:nvSpPr>
                      <p:cNvPr id="1027" name="Rectangle 17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8" name="Line 1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17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1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7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Line 17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17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03" name="Group 178"/>
                    <p:cNvGrpSpPr>
                      <a:grpSpLocks/>
                    </p:cNvGrpSpPr>
                    <p:nvPr/>
                  </p:nvGrpSpPr>
                  <p:grpSpPr bwMode="auto">
                    <a:xfrm>
                      <a:off x="2208" y="2640"/>
                      <a:ext cx="768" cy="720"/>
                      <a:chOff x="480" y="3216"/>
                      <a:chExt cx="768" cy="720"/>
                    </a:xfrm>
                  </p:grpSpPr>
                  <p:sp>
                    <p:nvSpPr>
                      <p:cNvPr id="1020" name="Rectangle 17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21" name="Line 1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2" name="Line 18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3" name="Line 1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 name="Line 18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 name="Line 18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 name="Line 18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04" name="Group 186"/>
                    <p:cNvGrpSpPr>
                      <a:grpSpLocks/>
                    </p:cNvGrpSpPr>
                    <p:nvPr/>
                  </p:nvGrpSpPr>
                  <p:grpSpPr bwMode="auto">
                    <a:xfrm>
                      <a:off x="2784" y="2640"/>
                      <a:ext cx="768" cy="720"/>
                      <a:chOff x="480" y="3216"/>
                      <a:chExt cx="768" cy="720"/>
                    </a:xfrm>
                  </p:grpSpPr>
                  <p:sp>
                    <p:nvSpPr>
                      <p:cNvPr id="1013" name="Rectangle 18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14" name="Line 1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5" name="Line 18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6" name="Line 1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7" name="Line 19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8" name="Line 19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9" name="Line 19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05" name="Group 194"/>
                    <p:cNvGrpSpPr>
                      <a:grpSpLocks/>
                    </p:cNvGrpSpPr>
                    <p:nvPr/>
                  </p:nvGrpSpPr>
                  <p:grpSpPr bwMode="auto">
                    <a:xfrm>
                      <a:off x="3360" y="2640"/>
                      <a:ext cx="768" cy="720"/>
                      <a:chOff x="480" y="3216"/>
                      <a:chExt cx="768" cy="720"/>
                    </a:xfrm>
                  </p:grpSpPr>
                  <p:sp>
                    <p:nvSpPr>
                      <p:cNvPr id="1006" name="Rectangle 19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1007" name="Line 1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8" name="Line 19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9" name="Line 19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0" name="Line 19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1" name="Line 20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2" name="Line 20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797" name="Group 202"/>
                <p:cNvGrpSpPr>
                  <a:grpSpLocks/>
                </p:cNvGrpSpPr>
                <p:nvPr/>
              </p:nvGrpSpPr>
              <p:grpSpPr bwMode="auto">
                <a:xfrm>
                  <a:off x="480" y="1344"/>
                  <a:ext cx="3840" cy="1440"/>
                  <a:chOff x="480" y="2496"/>
                  <a:chExt cx="3840" cy="1440"/>
                </a:xfrm>
              </p:grpSpPr>
              <p:grpSp>
                <p:nvGrpSpPr>
                  <p:cNvPr id="798" name="Group 203"/>
                  <p:cNvGrpSpPr>
                    <a:grpSpLocks/>
                  </p:cNvGrpSpPr>
                  <p:nvPr/>
                </p:nvGrpSpPr>
                <p:grpSpPr bwMode="auto">
                  <a:xfrm>
                    <a:off x="672" y="2496"/>
                    <a:ext cx="3648" cy="1296"/>
                    <a:chOff x="480" y="2640"/>
                    <a:chExt cx="3648" cy="1296"/>
                  </a:xfrm>
                </p:grpSpPr>
                <p:grpSp>
                  <p:nvGrpSpPr>
                    <p:cNvPr id="896" name="Group 204"/>
                    <p:cNvGrpSpPr>
                      <a:grpSpLocks/>
                    </p:cNvGrpSpPr>
                    <p:nvPr/>
                  </p:nvGrpSpPr>
                  <p:grpSpPr bwMode="auto">
                    <a:xfrm>
                      <a:off x="480" y="3216"/>
                      <a:ext cx="768" cy="720"/>
                      <a:chOff x="480" y="3216"/>
                      <a:chExt cx="768" cy="720"/>
                    </a:xfrm>
                  </p:grpSpPr>
                  <p:sp>
                    <p:nvSpPr>
                      <p:cNvPr id="985" name="Rectangle 20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86" name="Line 20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7" name="Line 20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8" name="Line 20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9" name="Line 20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0" name="Line 21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1" name="Line 21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7" name="Group 212"/>
                    <p:cNvGrpSpPr>
                      <a:grpSpLocks/>
                    </p:cNvGrpSpPr>
                    <p:nvPr/>
                  </p:nvGrpSpPr>
                  <p:grpSpPr bwMode="auto">
                    <a:xfrm>
                      <a:off x="1056" y="3216"/>
                      <a:ext cx="768" cy="720"/>
                      <a:chOff x="480" y="3216"/>
                      <a:chExt cx="768" cy="720"/>
                    </a:xfrm>
                  </p:grpSpPr>
                  <p:sp>
                    <p:nvSpPr>
                      <p:cNvPr id="978" name="Rectangle 21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9" name="Line 21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0" name="Line 21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1" name="Line 21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2" name="Line 21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3" name="Line 21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4" name="Line 21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8" name="Group 220"/>
                    <p:cNvGrpSpPr>
                      <a:grpSpLocks/>
                    </p:cNvGrpSpPr>
                    <p:nvPr/>
                  </p:nvGrpSpPr>
                  <p:grpSpPr bwMode="auto">
                    <a:xfrm>
                      <a:off x="1632" y="3216"/>
                      <a:ext cx="768" cy="720"/>
                      <a:chOff x="480" y="3216"/>
                      <a:chExt cx="768" cy="720"/>
                    </a:xfrm>
                  </p:grpSpPr>
                  <p:sp>
                    <p:nvSpPr>
                      <p:cNvPr id="971" name="Rectangle 22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72" name="Line 22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 name="Line 22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4" name="Line 22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5" name="Line 22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6" name="Line 22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7" name="Line 22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9" name="Group 228"/>
                    <p:cNvGrpSpPr>
                      <a:grpSpLocks/>
                    </p:cNvGrpSpPr>
                    <p:nvPr/>
                  </p:nvGrpSpPr>
                  <p:grpSpPr bwMode="auto">
                    <a:xfrm>
                      <a:off x="2208" y="3216"/>
                      <a:ext cx="768" cy="720"/>
                      <a:chOff x="480" y="3216"/>
                      <a:chExt cx="768" cy="720"/>
                    </a:xfrm>
                  </p:grpSpPr>
                  <p:sp>
                    <p:nvSpPr>
                      <p:cNvPr id="964" name="Rectangle 22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65" name="Line 23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6" name="Line 23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7" name="Line 23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8" name="Line 23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9" name="Line 23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0" name="Line 23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0" name="Group 236"/>
                    <p:cNvGrpSpPr>
                      <a:grpSpLocks/>
                    </p:cNvGrpSpPr>
                    <p:nvPr/>
                  </p:nvGrpSpPr>
                  <p:grpSpPr bwMode="auto">
                    <a:xfrm>
                      <a:off x="2784" y="3216"/>
                      <a:ext cx="768" cy="720"/>
                      <a:chOff x="480" y="3216"/>
                      <a:chExt cx="768" cy="720"/>
                    </a:xfrm>
                  </p:grpSpPr>
                  <p:sp>
                    <p:nvSpPr>
                      <p:cNvPr id="957" name="Rectangle 23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8" name="Line 23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9" name="Line 23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0" name="Line 24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1" name="Line 24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 name="Line 24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3" name="Line 24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1" name="Group 244"/>
                    <p:cNvGrpSpPr>
                      <a:grpSpLocks/>
                    </p:cNvGrpSpPr>
                    <p:nvPr/>
                  </p:nvGrpSpPr>
                  <p:grpSpPr bwMode="auto">
                    <a:xfrm>
                      <a:off x="3360" y="3216"/>
                      <a:ext cx="768" cy="720"/>
                      <a:chOff x="480" y="3216"/>
                      <a:chExt cx="768" cy="720"/>
                    </a:xfrm>
                  </p:grpSpPr>
                  <p:sp>
                    <p:nvSpPr>
                      <p:cNvPr id="950" name="Rectangle 24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51" name="Line 24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 name="Line 24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3" name="Line 24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4" name="Line 24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5" name="Line 25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6" name="Line 25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2" name="Group 252"/>
                    <p:cNvGrpSpPr>
                      <a:grpSpLocks/>
                    </p:cNvGrpSpPr>
                    <p:nvPr/>
                  </p:nvGrpSpPr>
                  <p:grpSpPr bwMode="auto">
                    <a:xfrm>
                      <a:off x="480" y="2640"/>
                      <a:ext cx="768" cy="720"/>
                      <a:chOff x="480" y="3216"/>
                      <a:chExt cx="768" cy="720"/>
                    </a:xfrm>
                  </p:grpSpPr>
                  <p:sp>
                    <p:nvSpPr>
                      <p:cNvPr id="943" name="Rectangle 25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44" name="Line 25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5" name="Line 25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6" name="Line 25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7" name="Line 25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 name="Line 25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9" name="Line 25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3" name="Group 260"/>
                    <p:cNvGrpSpPr>
                      <a:grpSpLocks/>
                    </p:cNvGrpSpPr>
                    <p:nvPr/>
                  </p:nvGrpSpPr>
                  <p:grpSpPr bwMode="auto">
                    <a:xfrm>
                      <a:off x="1056" y="2640"/>
                      <a:ext cx="768" cy="720"/>
                      <a:chOff x="480" y="3216"/>
                      <a:chExt cx="768" cy="720"/>
                    </a:xfrm>
                  </p:grpSpPr>
                  <p:sp>
                    <p:nvSpPr>
                      <p:cNvPr id="936" name="Rectangle 26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7" name="Line 26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8" name="Line 26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9" name="Line 26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0" name="Line 26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1" name="Line 26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 name="Line 26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4" name="Group 268"/>
                    <p:cNvGrpSpPr>
                      <a:grpSpLocks/>
                    </p:cNvGrpSpPr>
                    <p:nvPr/>
                  </p:nvGrpSpPr>
                  <p:grpSpPr bwMode="auto">
                    <a:xfrm>
                      <a:off x="1632" y="2640"/>
                      <a:ext cx="768" cy="720"/>
                      <a:chOff x="480" y="3216"/>
                      <a:chExt cx="768" cy="720"/>
                    </a:xfrm>
                  </p:grpSpPr>
                  <p:sp>
                    <p:nvSpPr>
                      <p:cNvPr id="929" name="Rectangle 26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30" name="Line 27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1" name="Line 27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 name="Line 27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 name="Line 27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 name="Line 27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 name="Line 27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5" name="Group 276"/>
                    <p:cNvGrpSpPr>
                      <a:grpSpLocks/>
                    </p:cNvGrpSpPr>
                    <p:nvPr/>
                  </p:nvGrpSpPr>
                  <p:grpSpPr bwMode="auto">
                    <a:xfrm>
                      <a:off x="2208" y="2640"/>
                      <a:ext cx="768" cy="720"/>
                      <a:chOff x="480" y="3216"/>
                      <a:chExt cx="768" cy="720"/>
                    </a:xfrm>
                  </p:grpSpPr>
                  <p:sp>
                    <p:nvSpPr>
                      <p:cNvPr id="922" name="Rectangle 27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23" name="Line 27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 name="Line 27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 name="Line 28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 name="Line 28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 name="Line 28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 name="Line 28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6" name="Group 284"/>
                    <p:cNvGrpSpPr>
                      <a:grpSpLocks/>
                    </p:cNvGrpSpPr>
                    <p:nvPr/>
                  </p:nvGrpSpPr>
                  <p:grpSpPr bwMode="auto">
                    <a:xfrm>
                      <a:off x="2784" y="2640"/>
                      <a:ext cx="768" cy="720"/>
                      <a:chOff x="480" y="3216"/>
                      <a:chExt cx="768" cy="720"/>
                    </a:xfrm>
                  </p:grpSpPr>
                  <p:sp>
                    <p:nvSpPr>
                      <p:cNvPr id="915" name="Rectangle 28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16" name="Line 28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7" name="Line 28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8" name="Line 28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9" name="Line 28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0" name="Line 29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 name="Line 29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7" name="Group 292"/>
                    <p:cNvGrpSpPr>
                      <a:grpSpLocks/>
                    </p:cNvGrpSpPr>
                    <p:nvPr/>
                  </p:nvGrpSpPr>
                  <p:grpSpPr bwMode="auto">
                    <a:xfrm>
                      <a:off x="3360" y="2640"/>
                      <a:ext cx="768" cy="720"/>
                      <a:chOff x="480" y="3216"/>
                      <a:chExt cx="768" cy="720"/>
                    </a:xfrm>
                  </p:grpSpPr>
                  <p:sp>
                    <p:nvSpPr>
                      <p:cNvPr id="908" name="Rectangle 2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909" name="Line 2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0" name="Line 2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 name="Line 2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2" name="Line 2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3" name="Line 2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4" name="Line 2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799" name="Group 300"/>
                  <p:cNvGrpSpPr>
                    <a:grpSpLocks/>
                  </p:cNvGrpSpPr>
                  <p:nvPr/>
                </p:nvGrpSpPr>
                <p:grpSpPr bwMode="auto">
                  <a:xfrm>
                    <a:off x="480" y="2640"/>
                    <a:ext cx="3648" cy="1296"/>
                    <a:chOff x="480" y="2640"/>
                    <a:chExt cx="3648" cy="1296"/>
                  </a:xfrm>
                </p:grpSpPr>
                <p:grpSp>
                  <p:nvGrpSpPr>
                    <p:cNvPr id="800" name="Group 301"/>
                    <p:cNvGrpSpPr>
                      <a:grpSpLocks/>
                    </p:cNvGrpSpPr>
                    <p:nvPr/>
                  </p:nvGrpSpPr>
                  <p:grpSpPr bwMode="auto">
                    <a:xfrm>
                      <a:off x="480" y="3216"/>
                      <a:ext cx="768" cy="720"/>
                      <a:chOff x="480" y="3216"/>
                      <a:chExt cx="768" cy="720"/>
                    </a:xfrm>
                  </p:grpSpPr>
                  <p:sp>
                    <p:nvSpPr>
                      <p:cNvPr id="889" name="Rectangle 30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90" name="Line 30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 name="Line 30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2" name="Line 3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3" name="Line 30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4" name="Line 30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5" name="Line 30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1" name="Group 309"/>
                    <p:cNvGrpSpPr>
                      <a:grpSpLocks/>
                    </p:cNvGrpSpPr>
                    <p:nvPr/>
                  </p:nvGrpSpPr>
                  <p:grpSpPr bwMode="auto">
                    <a:xfrm>
                      <a:off x="1056" y="3216"/>
                      <a:ext cx="768" cy="720"/>
                      <a:chOff x="480" y="3216"/>
                      <a:chExt cx="768" cy="720"/>
                    </a:xfrm>
                  </p:grpSpPr>
                  <p:sp>
                    <p:nvSpPr>
                      <p:cNvPr id="882" name="Rectangle 31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83" name="Line 31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4" name="Line 31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5" name="Line 3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6" name="Line 31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7" name="Line 31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8" name="Line 31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2" name="Group 317"/>
                    <p:cNvGrpSpPr>
                      <a:grpSpLocks/>
                    </p:cNvGrpSpPr>
                    <p:nvPr/>
                  </p:nvGrpSpPr>
                  <p:grpSpPr bwMode="auto">
                    <a:xfrm>
                      <a:off x="1632" y="3216"/>
                      <a:ext cx="768" cy="720"/>
                      <a:chOff x="480" y="3216"/>
                      <a:chExt cx="768" cy="720"/>
                    </a:xfrm>
                  </p:grpSpPr>
                  <p:sp>
                    <p:nvSpPr>
                      <p:cNvPr id="875" name="Rectangle 31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76" name="Line 31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7" name="Line 32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8" name="Line 3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9" name="Line 32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 name="Line 32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1" name="Line 32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3" name="Group 325"/>
                    <p:cNvGrpSpPr>
                      <a:grpSpLocks/>
                    </p:cNvGrpSpPr>
                    <p:nvPr/>
                  </p:nvGrpSpPr>
                  <p:grpSpPr bwMode="auto">
                    <a:xfrm>
                      <a:off x="2208" y="3216"/>
                      <a:ext cx="768" cy="720"/>
                      <a:chOff x="480" y="3216"/>
                      <a:chExt cx="768" cy="720"/>
                    </a:xfrm>
                  </p:grpSpPr>
                  <p:sp>
                    <p:nvSpPr>
                      <p:cNvPr id="868" name="Rectangle 32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9" name="Line 32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 name="Line 32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 name="Line 3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2" name="Line 33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3" name="Line 33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4" name="Line 33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4" name="Group 333"/>
                    <p:cNvGrpSpPr>
                      <a:grpSpLocks/>
                    </p:cNvGrpSpPr>
                    <p:nvPr/>
                  </p:nvGrpSpPr>
                  <p:grpSpPr bwMode="auto">
                    <a:xfrm>
                      <a:off x="2784" y="3216"/>
                      <a:ext cx="768" cy="720"/>
                      <a:chOff x="480" y="3216"/>
                      <a:chExt cx="768" cy="720"/>
                    </a:xfrm>
                  </p:grpSpPr>
                  <p:sp>
                    <p:nvSpPr>
                      <p:cNvPr id="861" name="Rectangle 33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62" name="Line 33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3" name="Line 33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4" name="Line 3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5" name="Line 33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6" name="Line 33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7" name="Line 34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5" name="Group 341"/>
                    <p:cNvGrpSpPr>
                      <a:grpSpLocks/>
                    </p:cNvGrpSpPr>
                    <p:nvPr/>
                  </p:nvGrpSpPr>
                  <p:grpSpPr bwMode="auto">
                    <a:xfrm>
                      <a:off x="3360" y="3216"/>
                      <a:ext cx="768" cy="720"/>
                      <a:chOff x="480" y="3216"/>
                      <a:chExt cx="768" cy="720"/>
                    </a:xfrm>
                  </p:grpSpPr>
                  <p:sp>
                    <p:nvSpPr>
                      <p:cNvPr id="854" name="Rectangle 34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55" name="Line 34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6" name="Line 34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7" name="Line 3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8" name="Line 34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9" name="Line 34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 name="Line 34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6" name="Group 349"/>
                    <p:cNvGrpSpPr>
                      <a:grpSpLocks/>
                    </p:cNvGrpSpPr>
                    <p:nvPr/>
                  </p:nvGrpSpPr>
                  <p:grpSpPr bwMode="auto">
                    <a:xfrm>
                      <a:off x="480" y="2640"/>
                      <a:ext cx="768" cy="720"/>
                      <a:chOff x="480" y="3216"/>
                      <a:chExt cx="768" cy="720"/>
                    </a:xfrm>
                  </p:grpSpPr>
                  <p:sp>
                    <p:nvSpPr>
                      <p:cNvPr id="847" name="Rectangle 35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8" name="Line 35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9" name="Line 35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 name="Line 3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1" name="Line 35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2" name="Line 35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3" name="Line 35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7" name="Group 357"/>
                    <p:cNvGrpSpPr>
                      <a:grpSpLocks/>
                    </p:cNvGrpSpPr>
                    <p:nvPr/>
                  </p:nvGrpSpPr>
                  <p:grpSpPr bwMode="auto">
                    <a:xfrm>
                      <a:off x="1056" y="2640"/>
                      <a:ext cx="768" cy="720"/>
                      <a:chOff x="480" y="3216"/>
                      <a:chExt cx="768" cy="720"/>
                    </a:xfrm>
                  </p:grpSpPr>
                  <p:sp>
                    <p:nvSpPr>
                      <p:cNvPr id="840" name="Rectangle 35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41" name="Line 35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2" name="Line 36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3" name="Line 3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4" name="Line 36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5" name="Line 36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6" name="Line 36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8" name="Group 365"/>
                    <p:cNvGrpSpPr>
                      <a:grpSpLocks/>
                    </p:cNvGrpSpPr>
                    <p:nvPr/>
                  </p:nvGrpSpPr>
                  <p:grpSpPr bwMode="auto">
                    <a:xfrm>
                      <a:off x="1632" y="2640"/>
                      <a:ext cx="768" cy="720"/>
                      <a:chOff x="480" y="3216"/>
                      <a:chExt cx="768" cy="720"/>
                    </a:xfrm>
                  </p:grpSpPr>
                  <p:sp>
                    <p:nvSpPr>
                      <p:cNvPr id="833" name="Rectangle 36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34" name="Line 36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5" name="Line 36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6" name="Line 3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7" name="Line 37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8" name="Line 37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 name="Line 37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09" name="Group 373"/>
                    <p:cNvGrpSpPr>
                      <a:grpSpLocks/>
                    </p:cNvGrpSpPr>
                    <p:nvPr/>
                  </p:nvGrpSpPr>
                  <p:grpSpPr bwMode="auto">
                    <a:xfrm>
                      <a:off x="2208" y="2640"/>
                      <a:ext cx="768" cy="720"/>
                      <a:chOff x="480" y="3216"/>
                      <a:chExt cx="768" cy="720"/>
                    </a:xfrm>
                  </p:grpSpPr>
                  <p:sp>
                    <p:nvSpPr>
                      <p:cNvPr id="826" name="Rectangle 37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7" name="Line 37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8" name="Line 37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 name="Line 3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0" name="Line 37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1" name="Line 37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2" name="Line 38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10" name="Group 381"/>
                    <p:cNvGrpSpPr>
                      <a:grpSpLocks/>
                    </p:cNvGrpSpPr>
                    <p:nvPr/>
                  </p:nvGrpSpPr>
                  <p:grpSpPr bwMode="auto">
                    <a:xfrm>
                      <a:off x="2784" y="2640"/>
                      <a:ext cx="768" cy="720"/>
                      <a:chOff x="480" y="3216"/>
                      <a:chExt cx="768" cy="720"/>
                    </a:xfrm>
                  </p:grpSpPr>
                  <p:sp>
                    <p:nvSpPr>
                      <p:cNvPr id="819" name="Rectangle 38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20" name="Line 38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 name="Line 38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 name="Line 3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3" name="Line 38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 name="Line 38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 name="Line 38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11" name="Group 389"/>
                    <p:cNvGrpSpPr>
                      <a:grpSpLocks/>
                    </p:cNvGrpSpPr>
                    <p:nvPr/>
                  </p:nvGrpSpPr>
                  <p:grpSpPr bwMode="auto">
                    <a:xfrm>
                      <a:off x="3360" y="2640"/>
                      <a:ext cx="768" cy="720"/>
                      <a:chOff x="480" y="3216"/>
                      <a:chExt cx="768" cy="720"/>
                    </a:xfrm>
                  </p:grpSpPr>
                  <p:sp>
                    <p:nvSpPr>
                      <p:cNvPr id="812" name="Rectangle 39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813" name="Line 39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4" name="Line 39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5" name="Line 39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6" name="Line 39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7" name="Line 39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8" name="Line 39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nvGrpSpPr>
              <p:cNvPr id="405" name="Group 397"/>
              <p:cNvGrpSpPr>
                <a:grpSpLocks/>
              </p:cNvGrpSpPr>
              <p:nvPr/>
            </p:nvGrpSpPr>
            <p:grpSpPr bwMode="auto">
              <a:xfrm>
                <a:off x="480" y="1344"/>
                <a:ext cx="3840" cy="2592"/>
                <a:chOff x="480" y="1344"/>
                <a:chExt cx="3840" cy="2592"/>
              </a:xfrm>
            </p:grpSpPr>
            <p:grpSp>
              <p:nvGrpSpPr>
                <p:cNvPr id="406" name="Group 398"/>
                <p:cNvGrpSpPr>
                  <a:grpSpLocks/>
                </p:cNvGrpSpPr>
                <p:nvPr/>
              </p:nvGrpSpPr>
              <p:grpSpPr bwMode="auto">
                <a:xfrm>
                  <a:off x="480" y="2496"/>
                  <a:ext cx="3840" cy="1440"/>
                  <a:chOff x="480" y="2496"/>
                  <a:chExt cx="3840" cy="1440"/>
                </a:xfrm>
              </p:grpSpPr>
              <p:grpSp>
                <p:nvGrpSpPr>
                  <p:cNvPr id="602" name="Group 399"/>
                  <p:cNvGrpSpPr>
                    <a:grpSpLocks/>
                  </p:cNvGrpSpPr>
                  <p:nvPr/>
                </p:nvGrpSpPr>
                <p:grpSpPr bwMode="auto">
                  <a:xfrm>
                    <a:off x="672" y="2496"/>
                    <a:ext cx="3648" cy="1296"/>
                    <a:chOff x="480" y="2640"/>
                    <a:chExt cx="3648" cy="1296"/>
                  </a:xfrm>
                </p:grpSpPr>
                <p:grpSp>
                  <p:nvGrpSpPr>
                    <p:cNvPr id="700" name="Group 400"/>
                    <p:cNvGrpSpPr>
                      <a:grpSpLocks/>
                    </p:cNvGrpSpPr>
                    <p:nvPr/>
                  </p:nvGrpSpPr>
                  <p:grpSpPr bwMode="auto">
                    <a:xfrm>
                      <a:off x="480" y="3216"/>
                      <a:ext cx="768" cy="720"/>
                      <a:chOff x="480" y="3216"/>
                      <a:chExt cx="768" cy="720"/>
                    </a:xfrm>
                  </p:grpSpPr>
                  <p:sp>
                    <p:nvSpPr>
                      <p:cNvPr id="789" name="Rectangle 4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90" name="Line 4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1" name="Line 4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2" name="Line 4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3" name="Line 4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4" name="Line 4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5" name="Line 4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1" name="Group 408"/>
                    <p:cNvGrpSpPr>
                      <a:grpSpLocks/>
                    </p:cNvGrpSpPr>
                    <p:nvPr/>
                  </p:nvGrpSpPr>
                  <p:grpSpPr bwMode="auto">
                    <a:xfrm>
                      <a:off x="1056" y="3216"/>
                      <a:ext cx="768" cy="720"/>
                      <a:chOff x="480" y="3216"/>
                      <a:chExt cx="768" cy="720"/>
                    </a:xfrm>
                  </p:grpSpPr>
                  <p:sp>
                    <p:nvSpPr>
                      <p:cNvPr id="782" name="Rectangle 4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83" name="Line 4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4" name="Line 4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5" name="Line 4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6" name="Line 4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7" name="Line 4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 name="Line 4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2" name="Group 416"/>
                    <p:cNvGrpSpPr>
                      <a:grpSpLocks/>
                    </p:cNvGrpSpPr>
                    <p:nvPr/>
                  </p:nvGrpSpPr>
                  <p:grpSpPr bwMode="auto">
                    <a:xfrm>
                      <a:off x="1632" y="3216"/>
                      <a:ext cx="768" cy="720"/>
                      <a:chOff x="480" y="3216"/>
                      <a:chExt cx="768" cy="720"/>
                    </a:xfrm>
                  </p:grpSpPr>
                  <p:sp>
                    <p:nvSpPr>
                      <p:cNvPr id="775" name="Rectangle 4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76" name="Line 4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7" name="Line 4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 name="Line 4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 name="Line 4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0" name="Line 4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1" name="Line 4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3" name="Group 424"/>
                    <p:cNvGrpSpPr>
                      <a:grpSpLocks/>
                    </p:cNvGrpSpPr>
                    <p:nvPr/>
                  </p:nvGrpSpPr>
                  <p:grpSpPr bwMode="auto">
                    <a:xfrm>
                      <a:off x="2208" y="3216"/>
                      <a:ext cx="768" cy="720"/>
                      <a:chOff x="480" y="3216"/>
                      <a:chExt cx="768" cy="720"/>
                    </a:xfrm>
                  </p:grpSpPr>
                  <p:sp>
                    <p:nvSpPr>
                      <p:cNvPr id="768" name="Rectangle 4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9" name="Line 4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0" name="Line 4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1" name="Line 4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2" name="Line 4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3" name="Line 4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4" name="Line 4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4" name="Group 432"/>
                    <p:cNvGrpSpPr>
                      <a:grpSpLocks/>
                    </p:cNvGrpSpPr>
                    <p:nvPr/>
                  </p:nvGrpSpPr>
                  <p:grpSpPr bwMode="auto">
                    <a:xfrm>
                      <a:off x="2784" y="3216"/>
                      <a:ext cx="768" cy="720"/>
                      <a:chOff x="480" y="3216"/>
                      <a:chExt cx="768" cy="720"/>
                    </a:xfrm>
                  </p:grpSpPr>
                  <p:sp>
                    <p:nvSpPr>
                      <p:cNvPr id="761" name="Rectangle 4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62" name="Line 4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3" name="Line 4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4" name="Line 4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5" name="Line 4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6" name="Line 4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7" name="Line 4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5" name="Group 440"/>
                    <p:cNvGrpSpPr>
                      <a:grpSpLocks/>
                    </p:cNvGrpSpPr>
                    <p:nvPr/>
                  </p:nvGrpSpPr>
                  <p:grpSpPr bwMode="auto">
                    <a:xfrm>
                      <a:off x="3360" y="3216"/>
                      <a:ext cx="768" cy="720"/>
                      <a:chOff x="480" y="3216"/>
                      <a:chExt cx="768" cy="720"/>
                    </a:xfrm>
                  </p:grpSpPr>
                  <p:sp>
                    <p:nvSpPr>
                      <p:cNvPr id="754" name="Rectangle 4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55" name="Line 4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6" name="Line 4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 name="Line 4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 name="Line 4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9" name="Line 4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0" name="Line 4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6" name="Group 448"/>
                    <p:cNvGrpSpPr>
                      <a:grpSpLocks/>
                    </p:cNvGrpSpPr>
                    <p:nvPr/>
                  </p:nvGrpSpPr>
                  <p:grpSpPr bwMode="auto">
                    <a:xfrm>
                      <a:off x="480" y="2640"/>
                      <a:ext cx="768" cy="720"/>
                      <a:chOff x="480" y="3216"/>
                      <a:chExt cx="768" cy="720"/>
                    </a:xfrm>
                  </p:grpSpPr>
                  <p:sp>
                    <p:nvSpPr>
                      <p:cNvPr id="747" name="Rectangle 4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8" name="Line 4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9" name="Line 4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0" name="Line 4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1" name="Line 4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2" name="Line 4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3" name="Line 4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7" name="Group 456"/>
                    <p:cNvGrpSpPr>
                      <a:grpSpLocks/>
                    </p:cNvGrpSpPr>
                    <p:nvPr/>
                  </p:nvGrpSpPr>
                  <p:grpSpPr bwMode="auto">
                    <a:xfrm>
                      <a:off x="1056" y="2640"/>
                      <a:ext cx="768" cy="720"/>
                      <a:chOff x="480" y="3216"/>
                      <a:chExt cx="768" cy="720"/>
                    </a:xfrm>
                  </p:grpSpPr>
                  <p:sp>
                    <p:nvSpPr>
                      <p:cNvPr id="740" name="Rectangle 4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41" name="Line 4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2" name="Line 4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3" name="Line 4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4" name="Line 4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5" name="Line 4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6" name="Line 4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8" name="Group 464"/>
                    <p:cNvGrpSpPr>
                      <a:grpSpLocks/>
                    </p:cNvGrpSpPr>
                    <p:nvPr/>
                  </p:nvGrpSpPr>
                  <p:grpSpPr bwMode="auto">
                    <a:xfrm>
                      <a:off x="1632" y="2640"/>
                      <a:ext cx="768" cy="720"/>
                      <a:chOff x="480" y="3216"/>
                      <a:chExt cx="768" cy="720"/>
                    </a:xfrm>
                  </p:grpSpPr>
                  <p:sp>
                    <p:nvSpPr>
                      <p:cNvPr id="733" name="Rectangle 4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34" name="Line 4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5" name="Line 4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6" name="Line 4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 name="Line 4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8" name="Line 4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9" name="Line 4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09" name="Group 472"/>
                    <p:cNvGrpSpPr>
                      <a:grpSpLocks/>
                    </p:cNvGrpSpPr>
                    <p:nvPr/>
                  </p:nvGrpSpPr>
                  <p:grpSpPr bwMode="auto">
                    <a:xfrm>
                      <a:off x="2208" y="2640"/>
                      <a:ext cx="768" cy="720"/>
                      <a:chOff x="480" y="3216"/>
                      <a:chExt cx="768" cy="720"/>
                    </a:xfrm>
                  </p:grpSpPr>
                  <p:sp>
                    <p:nvSpPr>
                      <p:cNvPr id="726" name="Rectangle 4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7" name="Line 4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8" name="Line 4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9" name="Line 4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0" name="Line 4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1" name="Line 4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2" name="Line 4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0" name="Group 480"/>
                    <p:cNvGrpSpPr>
                      <a:grpSpLocks/>
                    </p:cNvGrpSpPr>
                    <p:nvPr/>
                  </p:nvGrpSpPr>
                  <p:grpSpPr bwMode="auto">
                    <a:xfrm>
                      <a:off x="2784" y="2640"/>
                      <a:ext cx="768" cy="720"/>
                      <a:chOff x="480" y="3216"/>
                      <a:chExt cx="768" cy="720"/>
                    </a:xfrm>
                  </p:grpSpPr>
                  <p:sp>
                    <p:nvSpPr>
                      <p:cNvPr id="719" name="Rectangle 4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20" name="Line 4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1" name="Line 4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2" name="Line 4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3" name="Line 4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4" name="Line 4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5" name="Line 4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11" name="Group 488"/>
                    <p:cNvGrpSpPr>
                      <a:grpSpLocks/>
                    </p:cNvGrpSpPr>
                    <p:nvPr/>
                  </p:nvGrpSpPr>
                  <p:grpSpPr bwMode="auto">
                    <a:xfrm>
                      <a:off x="3360" y="2640"/>
                      <a:ext cx="768" cy="720"/>
                      <a:chOff x="480" y="3216"/>
                      <a:chExt cx="768" cy="720"/>
                    </a:xfrm>
                  </p:grpSpPr>
                  <p:sp>
                    <p:nvSpPr>
                      <p:cNvPr id="712" name="Rectangle 48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713" name="Line 49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 name="Line 49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5" name="Line 49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 name="Line 49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 name="Line 49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 name="Line 49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603" name="Group 496"/>
                  <p:cNvGrpSpPr>
                    <a:grpSpLocks/>
                  </p:cNvGrpSpPr>
                  <p:nvPr/>
                </p:nvGrpSpPr>
                <p:grpSpPr bwMode="auto">
                  <a:xfrm>
                    <a:off x="480" y="2640"/>
                    <a:ext cx="3648" cy="1296"/>
                    <a:chOff x="480" y="2640"/>
                    <a:chExt cx="3648" cy="1296"/>
                  </a:xfrm>
                </p:grpSpPr>
                <p:grpSp>
                  <p:nvGrpSpPr>
                    <p:cNvPr id="604" name="Group 497"/>
                    <p:cNvGrpSpPr>
                      <a:grpSpLocks/>
                    </p:cNvGrpSpPr>
                    <p:nvPr/>
                  </p:nvGrpSpPr>
                  <p:grpSpPr bwMode="auto">
                    <a:xfrm>
                      <a:off x="480" y="3216"/>
                      <a:ext cx="768" cy="720"/>
                      <a:chOff x="480" y="3216"/>
                      <a:chExt cx="768" cy="720"/>
                    </a:xfrm>
                  </p:grpSpPr>
                  <p:sp>
                    <p:nvSpPr>
                      <p:cNvPr id="693" name="Rectangle 49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94" name="Line 4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5" name="Line 50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 name="Line 50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7" name="Line 50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 name="Line 50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 name="Line 50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5" name="Group 505"/>
                    <p:cNvGrpSpPr>
                      <a:grpSpLocks/>
                    </p:cNvGrpSpPr>
                    <p:nvPr/>
                  </p:nvGrpSpPr>
                  <p:grpSpPr bwMode="auto">
                    <a:xfrm>
                      <a:off x="1056" y="3216"/>
                      <a:ext cx="768" cy="720"/>
                      <a:chOff x="480" y="3216"/>
                      <a:chExt cx="768" cy="720"/>
                    </a:xfrm>
                  </p:grpSpPr>
                  <p:sp>
                    <p:nvSpPr>
                      <p:cNvPr id="686" name="Rectangle 50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7" name="Line 5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8" name="Line 50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9" name="Line 50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0" name="Line 51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1" name="Line 51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2" name="Line 51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6" name="Group 513"/>
                    <p:cNvGrpSpPr>
                      <a:grpSpLocks/>
                    </p:cNvGrpSpPr>
                    <p:nvPr/>
                  </p:nvGrpSpPr>
                  <p:grpSpPr bwMode="auto">
                    <a:xfrm>
                      <a:off x="1632" y="3216"/>
                      <a:ext cx="768" cy="720"/>
                      <a:chOff x="480" y="3216"/>
                      <a:chExt cx="768" cy="720"/>
                    </a:xfrm>
                  </p:grpSpPr>
                  <p:sp>
                    <p:nvSpPr>
                      <p:cNvPr id="679" name="Rectangle 51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80" name="Line 5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1" name="Line 51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2" name="Line 51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3" name="Line 51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4" name="Line 51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5" name="Line 52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7" name="Group 521"/>
                    <p:cNvGrpSpPr>
                      <a:grpSpLocks/>
                    </p:cNvGrpSpPr>
                    <p:nvPr/>
                  </p:nvGrpSpPr>
                  <p:grpSpPr bwMode="auto">
                    <a:xfrm>
                      <a:off x="2208" y="3216"/>
                      <a:ext cx="768" cy="720"/>
                      <a:chOff x="480" y="3216"/>
                      <a:chExt cx="768" cy="720"/>
                    </a:xfrm>
                  </p:grpSpPr>
                  <p:sp>
                    <p:nvSpPr>
                      <p:cNvPr id="672" name="Rectangle 52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73" name="Line 5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4" name="Line 52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 name="Line 52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 name="Line 52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7" name="Line 52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8" name="Line 52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8" name="Group 529"/>
                    <p:cNvGrpSpPr>
                      <a:grpSpLocks/>
                    </p:cNvGrpSpPr>
                    <p:nvPr/>
                  </p:nvGrpSpPr>
                  <p:grpSpPr bwMode="auto">
                    <a:xfrm>
                      <a:off x="2784" y="3216"/>
                      <a:ext cx="768" cy="720"/>
                      <a:chOff x="480" y="3216"/>
                      <a:chExt cx="768" cy="720"/>
                    </a:xfrm>
                  </p:grpSpPr>
                  <p:sp>
                    <p:nvSpPr>
                      <p:cNvPr id="665" name="Rectangle 53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66" name="Line 5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7" name="Line 53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8" name="Line 53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9" name="Line 53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0" name="Line 53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1" name="Line 53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09" name="Group 537"/>
                    <p:cNvGrpSpPr>
                      <a:grpSpLocks/>
                    </p:cNvGrpSpPr>
                    <p:nvPr/>
                  </p:nvGrpSpPr>
                  <p:grpSpPr bwMode="auto">
                    <a:xfrm>
                      <a:off x="3360" y="3216"/>
                      <a:ext cx="768" cy="720"/>
                      <a:chOff x="480" y="3216"/>
                      <a:chExt cx="768" cy="720"/>
                    </a:xfrm>
                  </p:grpSpPr>
                  <p:sp>
                    <p:nvSpPr>
                      <p:cNvPr id="658" name="Rectangle 53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9" name="Line 5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0" name="Line 54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1" name="Line 54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2" name="Line 54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3" name="Line 54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4" name="Line 54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0" name="Group 545"/>
                    <p:cNvGrpSpPr>
                      <a:grpSpLocks/>
                    </p:cNvGrpSpPr>
                    <p:nvPr/>
                  </p:nvGrpSpPr>
                  <p:grpSpPr bwMode="auto">
                    <a:xfrm>
                      <a:off x="480" y="2640"/>
                      <a:ext cx="768" cy="720"/>
                      <a:chOff x="480" y="3216"/>
                      <a:chExt cx="768" cy="720"/>
                    </a:xfrm>
                  </p:grpSpPr>
                  <p:sp>
                    <p:nvSpPr>
                      <p:cNvPr id="651" name="Rectangle 54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52" name="Line 5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3" name="Line 54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4" name="Line 54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 name="Line 55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 name="Line 55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7" name="Line 55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1" name="Group 553"/>
                    <p:cNvGrpSpPr>
                      <a:grpSpLocks/>
                    </p:cNvGrpSpPr>
                    <p:nvPr/>
                  </p:nvGrpSpPr>
                  <p:grpSpPr bwMode="auto">
                    <a:xfrm>
                      <a:off x="1056" y="2640"/>
                      <a:ext cx="768" cy="720"/>
                      <a:chOff x="480" y="3216"/>
                      <a:chExt cx="768" cy="720"/>
                    </a:xfrm>
                  </p:grpSpPr>
                  <p:sp>
                    <p:nvSpPr>
                      <p:cNvPr id="644" name="Rectangle 55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45" name="Line 5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 name="Line 55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7" name="Line 55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8" name="Line 55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9" name="Line 55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0" name="Line 56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2" name="Group 561"/>
                    <p:cNvGrpSpPr>
                      <a:grpSpLocks/>
                    </p:cNvGrpSpPr>
                    <p:nvPr/>
                  </p:nvGrpSpPr>
                  <p:grpSpPr bwMode="auto">
                    <a:xfrm>
                      <a:off x="1632" y="2640"/>
                      <a:ext cx="768" cy="720"/>
                      <a:chOff x="480" y="3216"/>
                      <a:chExt cx="768" cy="720"/>
                    </a:xfrm>
                  </p:grpSpPr>
                  <p:sp>
                    <p:nvSpPr>
                      <p:cNvPr id="637" name="Rectangle 56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8" name="Line 5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9" name="Line 56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0" name="Line 56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1" name="Line 56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2" name="Line 56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3" name="Line 56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3" name="Group 569"/>
                    <p:cNvGrpSpPr>
                      <a:grpSpLocks/>
                    </p:cNvGrpSpPr>
                    <p:nvPr/>
                  </p:nvGrpSpPr>
                  <p:grpSpPr bwMode="auto">
                    <a:xfrm>
                      <a:off x="2208" y="2640"/>
                      <a:ext cx="768" cy="720"/>
                      <a:chOff x="480" y="3216"/>
                      <a:chExt cx="768" cy="720"/>
                    </a:xfrm>
                  </p:grpSpPr>
                  <p:sp>
                    <p:nvSpPr>
                      <p:cNvPr id="630" name="Rectangle 57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31" name="Line 5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2" name="Line 57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3" name="Line 57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4" name="Line 57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 name="Line 57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6" name="Line 57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4" name="Group 577"/>
                    <p:cNvGrpSpPr>
                      <a:grpSpLocks/>
                    </p:cNvGrpSpPr>
                    <p:nvPr/>
                  </p:nvGrpSpPr>
                  <p:grpSpPr bwMode="auto">
                    <a:xfrm>
                      <a:off x="2784" y="2640"/>
                      <a:ext cx="768" cy="720"/>
                      <a:chOff x="480" y="3216"/>
                      <a:chExt cx="768" cy="720"/>
                    </a:xfrm>
                  </p:grpSpPr>
                  <p:sp>
                    <p:nvSpPr>
                      <p:cNvPr id="623" name="Rectangle 57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24" name="Line 5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 name="Line 58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 name="Line 58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7" name="Line 58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 name="Line 58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9" name="Line 58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5" name="Group 585"/>
                    <p:cNvGrpSpPr>
                      <a:grpSpLocks/>
                    </p:cNvGrpSpPr>
                    <p:nvPr/>
                  </p:nvGrpSpPr>
                  <p:grpSpPr bwMode="auto">
                    <a:xfrm>
                      <a:off x="3360" y="2640"/>
                      <a:ext cx="768" cy="720"/>
                      <a:chOff x="480" y="3216"/>
                      <a:chExt cx="768" cy="720"/>
                    </a:xfrm>
                  </p:grpSpPr>
                  <p:sp>
                    <p:nvSpPr>
                      <p:cNvPr id="616" name="Rectangle 58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617" name="Line 5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 name="Line 58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 name="Line 58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 name="Line 59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1" name="Line 59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2" name="Line 59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407" name="Group 593"/>
                <p:cNvGrpSpPr>
                  <a:grpSpLocks/>
                </p:cNvGrpSpPr>
                <p:nvPr/>
              </p:nvGrpSpPr>
              <p:grpSpPr bwMode="auto">
                <a:xfrm>
                  <a:off x="480" y="1344"/>
                  <a:ext cx="3840" cy="1440"/>
                  <a:chOff x="480" y="2496"/>
                  <a:chExt cx="3840" cy="1440"/>
                </a:xfrm>
              </p:grpSpPr>
              <p:grpSp>
                <p:nvGrpSpPr>
                  <p:cNvPr id="408" name="Group 594"/>
                  <p:cNvGrpSpPr>
                    <a:grpSpLocks/>
                  </p:cNvGrpSpPr>
                  <p:nvPr/>
                </p:nvGrpSpPr>
                <p:grpSpPr bwMode="auto">
                  <a:xfrm>
                    <a:off x="672" y="2496"/>
                    <a:ext cx="3648" cy="1296"/>
                    <a:chOff x="480" y="2640"/>
                    <a:chExt cx="3648" cy="1296"/>
                  </a:xfrm>
                </p:grpSpPr>
                <p:grpSp>
                  <p:nvGrpSpPr>
                    <p:cNvPr id="506" name="Group 595"/>
                    <p:cNvGrpSpPr>
                      <a:grpSpLocks/>
                    </p:cNvGrpSpPr>
                    <p:nvPr/>
                  </p:nvGrpSpPr>
                  <p:grpSpPr bwMode="auto">
                    <a:xfrm>
                      <a:off x="480" y="3216"/>
                      <a:ext cx="768" cy="720"/>
                      <a:chOff x="480" y="3216"/>
                      <a:chExt cx="768" cy="720"/>
                    </a:xfrm>
                  </p:grpSpPr>
                  <p:sp>
                    <p:nvSpPr>
                      <p:cNvPr id="595" name="Rectangle 59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96" name="Line 59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7" name="Line 59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8" name="Line 59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9" name="Line 60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0" name="Line 60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1" name="Line 60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07" name="Group 603"/>
                    <p:cNvGrpSpPr>
                      <a:grpSpLocks/>
                    </p:cNvGrpSpPr>
                    <p:nvPr/>
                  </p:nvGrpSpPr>
                  <p:grpSpPr bwMode="auto">
                    <a:xfrm>
                      <a:off x="1056" y="3216"/>
                      <a:ext cx="768" cy="720"/>
                      <a:chOff x="480" y="3216"/>
                      <a:chExt cx="768" cy="720"/>
                    </a:xfrm>
                  </p:grpSpPr>
                  <p:sp>
                    <p:nvSpPr>
                      <p:cNvPr id="588" name="Rectangle 60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9" name="Line 60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0" name="Line 60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1" name="Line 60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2" name="Line 60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3" name="Line 60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 name="Line 61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08" name="Group 611"/>
                    <p:cNvGrpSpPr>
                      <a:grpSpLocks/>
                    </p:cNvGrpSpPr>
                    <p:nvPr/>
                  </p:nvGrpSpPr>
                  <p:grpSpPr bwMode="auto">
                    <a:xfrm>
                      <a:off x="1632" y="3216"/>
                      <a:ext cx="768" cy="720"/>
                      <a:chOff x="480" y="3216"/>
                      <a:chExt cx="768" cy="720"/>
                    </a:xfrm>
                  </p:grpSpPr>
                  <p:sp>
                    <p:nvSpPr>
                      <p:cNvPr id="581" name="Rectangle 61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82" name="Line 61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3" name="Line 61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4" name="Line 61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5" name="Line 61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6" name="Line 61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7" name="Line 61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09" name="Group 619"/>
                    <p:cNvGrpSpPr>
                      <a:grpSpLocks/>
                    </p:cNvGrpSpPr>
                    <p:nvPr/>
                  </p:nvGrpSpPr>
                  <p:grpSpPr bwMode="auto">
                    <a:xfrm>
                      <a:off x="2208" y="3216"/>
                      <a:ext cx="768" cy="720"/>
                      <a:chOff x="480" y="3216"/>
                      <a:chExt cx="768" cy="720"/>
                    </a:xfrm>
                  </p:grpSpPr>
                  <p:sp>
                    <p:nvSpPr>
                      <p:cNvPr id="574" name="Rectangle 62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75" name="Line 62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6" name="Line 62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7" name="Line 62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8" name="Line 62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9" name="Line 62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0" name="Line 62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0" name="Group 627"/>
                    <p:cNvGrpSpPr>
                      <a:grpSpLocks/>
                    </p:cNvGrpSpPr>
                    <p:nvPr/>
                  </p:nvGrpSpPr>
                  <p:grpSpPr bwMode="auto">
                    <a:xfrm>
                      <a:off x="2784" y="3216"/>
                      <a:ext cx="768" cy="720"/>
                      <a:chOff x="480" y="3216"/>
                      <a:chExt cx="768" cy="720"/>
                    </a:xfrm>
                  </p:grpSpPr>
                  <p:sp>
                    <p:nvSpPr>
                      <p:cNvPr id="567" name="Rectangle 62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8" name="Line 62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9" name="Line 63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0" name="Line 63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1" name="Line 63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2" name="Line 63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 name="Line 63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1" name="Group 635"/>
                    <p:cNvGrpSpPr>
                      <a:grpSpLocks/>
                    </p:cNvGrpSpPr>
                    <p:nvPr/>
                  </p:nvGrpSpPr>
                  <p:grpSpPr bwMode="auto">
                    <a:xfrm>
                      <a:off x="3360" y="3216"/>
                      <a:ext cx="768" cy="720"/>
                      <a:chOff x="480" y="3216"/>
                      <a:chExt cx="768" cy="720"/>
                    </a:xfrm>
                  </p:grpSpPr>
                  <p:sp>
                    <p:nvSpPr>
                      <p:cNvPr id="560" name="Rectangle 63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61" name="Line 63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2" name="Line 63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 name="Line 63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4" name="Line 64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 name="Line 64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6" name="Line 64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2" name="Group 643"/>
                    <p:cNvGrpSpPr>
                      <a:grpSpLocks/>
                    </p:cNvGrpSpPr>
                    <p:nvPr/>
                  </p:nvGrpSpPr>
                  <p:grpSpPr bwMode="auto">
                    <a:xfrm>
                      <a:off x="480" y="2640"/>
                      <a:ext cx="768" cy="720"/>
                      <a:chOff x="480" y="3216"/>
                      <a:chExt cx="768" cy="720"/>
                    </a:xfrm>
                  </p:grpSpPr>
                  <p:sp>
                    <p:nvSpPr>
                      <p:cNvPr id="553" name="Rectangle 64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54" name="Line 64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5" name="Line 64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6" name="Line 64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7" name="Line 64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8" name="Line 64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9" name="Line 65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3" name="Group 651"/>
                    <p:cNvGrpSpPr>
                      <a:grpSpLocks/>
                    </p:cNvGrpSpPr>
                    <p:nvPr/>
                  </p:nvGrpSpPr>
                  <p:grpSpPr bwMode="auto">
                    <a:xfrm>
                      <a:off x="1056" y="2640"/>
                      <a:ext cx="768" cy="720"/>
                      <a:chOff x="480" y="3216"/>
                      <a:chExt cx="768" cy="720"/>
                    </a:xfrm>
                  </p:grpSpPr>
                  <p:sp>
                    <p:nvSpPr>
                      <p:cNvPr id="546" name="Rectangle 652"/>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7" name="Line 65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8" name="Line 654"/>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9" name="Line 65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0" name="Line 656"/>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1" name="Line 657"/>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2" name="Line 658"/>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4" name="Group 659"/>
                    <p:cNvGrpSpPr>
                      <a:grpSpLocks/>
                    </p:cNvGrpSpPr>
                    <p:nvPr/>
                  </p:nvGrpSpPr>
                  <p:grpSpPr bwMode="auto">
                    <a:xfrm>
                      <a:off x="1632" y="2640"/>
                      <a:ext cx="768" cy="720"/>
                      <a:chOff x="480" y="3216"/>
                      <a:chExt cx="768" cy="720"/>
                    </a:xfrm>
                  </p:grpSpPr>
                  <p:sp>
                    <p:nvSpPr>
                      <p:cNvPr id="539" name="Rectangle 660"/>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40" name="Line 66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1" name="Line 662"/>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2" name="Line 663"/>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3" name="Line 664"/>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4" name="Line 665"/>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5" name="Line 666"/>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5" name="Group 667"/>
                    <p:cNvGrpSpPr>
                      <a:grpSpLocks/>
                    </p:cNvGrpSpPr>
                    <p:nvPr/>
                  </p:nvGrpSpPr>
                  <p:grpSpPr bwMode="auto">
                    <a:xfrm>
                      <a:off x="2208" y="2640"/>
                      <a:ext cx="768" cy="720"/>
                      <a:chOff x="480" y="3216"/>
                      <a:chExt cx="768" cy="720"/>
                    </a:xfrm>
                  </p:grpSpPr>
                  <p:sp>
                    <p:nvSpPr>
                      <p:cNvPr id="532" name="Rectangle 668"/>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33" name="Line 66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4" name="Line 670"/>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5" name="Line 671"/>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 name="Line 672"/>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7" name="Line 673"/>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8" name="Line 674"/>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6" name="Group 675"/>
                    <p:cNvGrpSpPr>
                      <a:grpSpLocks/>
                    </p:cNvGrpSpPr>
                    <p:nvPr/>
                  </p:nvGrpSpPr>
                  <p:grpSpPr bwMode="auto">
                    <a:xfrm>
                      <a:off x="2784" y="2640"/>
                      <a:ext cx="768" cy="720"/>
                      <a:chOff x="480" y="3216"/>
                      <a:chExt cx="768" cy="720"/>
                    </a:xfrm>
                  </p:grpSpPr>
                  <p:sp>
                    <p:nvSpPr>
                      <p:cNvPr id="525" name="Rectangle 676"/>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26" name="Line 67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7" name="Line 678"/>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679"/>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 name="Line 680"/>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0" name="Line 681"/>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1" name="Line 682"/>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7" name="Group 683"/>
                    <p:cNvGrpSpPr>
                      <a:grpSpLocks/>
                    </p:cNvGrpSpPr>
                    <p:nvPr/>
                  </p:nvGrpSpPr>
                  <p:grpSpPr bwMode="auto">
                    <a:xfrm>
                      <a:off x="3360" y="2640"/>
                      <a:ext cx="768" cy="720"/>
                      <a:chOff x="480" y="3216"/>
                      <a:chExt cx="768" cy="720"/>
                    </a:xfrm>
                  </p:grpSpPr>
                  <p:sp>
                    <p:nvSpPr>
                      <p:cNvPr id="518" name="Rectangle 684"/>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19" name="Line 685"/>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 name="Line 686"/>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1" name="Line 687"/>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 name="Line 688"/>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 name="Line 689"/>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4" name="Line 690"/>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09" name="Group 691"/>
                  <p:cNvGrpSpPr>
                    <a:grpSpLocks/>
                  </p:cNvGrpSpPr>
                  <p:nvPr/>
                </p:nvGrpSpPr>
                <p:grpSpPr bwMode="auto">
                  <a:xfrm>
                    <a:off x="480" y="2640"/>
                    <a:ext cx="3648" cy="1296"/>
                    <a:chOff x="480" y="2640"/>
                    <a:chExt cx="3648" cy="1296"/>
                  </a:xfrm>
                </p:grpSpPr>
                <p:grpSp>
                  <p:nvGrpSpPr>
                    <p:cNvPr id="410" name="Group 692"/>
                    <p:cNvGrpSpPr>
                      <a:grpSpLocks/>
                    </p:cNvGrpSpPr>
                    <p:nvPr/>
                  </p:nvGrpSpPr>
                  <p:grpSpPr bwMode="auto">
                    <a:xfrm>
                      <a:off x="480" y="3216"/>
                      <a:ext cx="768" cy="720"/>
                      <a:chOff x="480" y="3216"/>
                      <a:chExt cx="768" cy="720"/>
                    </a:xfrm>
                  </p:grpSpPr>
                  <p:sp>
                    <p:nvSpPr>
                      <p:cNvPr id="499" name="Rectangle 69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500" name="Line 69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 name="Line 69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 name="Line 69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3" name="Line 69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4" name="Line 69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5" name="Line 69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1" name="Group 700"/>
                    <p:cNvGrpSpPr>
                      <a:grpSpLocks/>
                    </p:cNvGrpSpPr>
                    <p:nvPr/>
                  </p:nvGrpSpPr>
                  <p:grpSpPr bwMode="auto">
                    <a:xfrm>
                      <a:off x="1056" y="3216"/>
                      <a:ext cx="768" cy="720"/>
                      <a:chOff x="480" y="3216"/>
                      <a:chExt cx="768" cy="720"/>
                    </a:xfrm>
                  </p:grpSpPr>
                  <p:sp>
                    <p:nvSpPr>
                      <p:cNvPr id="492" name="Rectangle 70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93" name="Line 70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4" name="Line 70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5" name="Line 70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6" name="Line 70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7" name="Line 70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8" name="Line 70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2" name="Group 708"/>
                    <p:cNvGrpSpPr>
                      <a:grpSpLocks/>
                    </p:cNvGrpSpPr>
                    <p:nvPr/>
                  </p:nvGrpSpPr>
                  <p:grpSpPr bwMode="auto">
                    <a:xfrm>
                      <a:off x="1632" y="3216"/>
                      <a:ext cx="768" cy="720"/>
                      <a:chOff x="480" y="3216"/>
                      <a:chExt cx="768" cy="720"/>
                    </a:xfrm>
                  </p:grpSpPr>
                  <p:sp>
                    <p:nvSpPr>
                      <p:cNvPr id="485" name="Rectangle 70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86" name="Line 71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7" name="Line 71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8" name="Line 71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9" name="Line 71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0" name="Line 71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 name="Line 71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3" name="Group 716"/>
                    <p:cNvGrpSpPr>
                      <a:grpSpLocks/>
                    </p:cNvGrpSpPr>
                    <p:nvPr/>
                  </p:nvGrpSpPr>
                  <p:grpSpPr bwMode="auto">
                    <a:xfrm>
                      <a:off x="2208" y="3216"/>
                      <a:ext cx="768" cy="720"/>
                      <a:chOff x="480" y="3216"/>
                      <a:chExt cx="768" cy="720"/>
                    </a:xfrm>
                  </p:grpSpPr>
                  <p:sp>
                    <p:nvSpPr>
                      <p:cNvPr id="478" name="Rectangle 71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9" name="Line 71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0" name="Line 71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1" name="Line 72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2" name="Line 72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 name="Line 72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4" name="Line 72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4" name="Group 724"/>
                    <p:cNvGrpSpPr>
                      <a:grpSpLocks/>
                    </p:cNvGrpSpPr>
                    <p:nvPr/>
                  </p:nvGrpSpPr>
                  <p:grpSpPr bwMode="auto">
                    <a:xfrm>
                      <a:off x="2784" y="3216"/>
                      <a:ext cx="768" cy="720"/>
                      <a:chOff x="480" y="3216"/>
                      <a:chExt cx="768" cy="720"/>
                    </a:xfrm>
                  </p:grpSpPr>
                  <p:sp>
                    <p:nvSpPr>
                      <p:cNvPr id="471" name="Rectangle 72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72" name="Line 72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3" name="Line 72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4" name="Line 72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5" name="Line 72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6" name="Line 73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7" name="Line 73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5" name="Group 732"/>
                    <p:cNvGrpSpPr>
                      <a:grpSpLocks/>
                    </p:cNvGrpSpPr>
                    <p:nvPr/>
                  </p:nvGrpSpPr>
                  <p:grpSpPr bwMode="auto">
                    <a:xfrm>
                      <a:off x="3360" y="3216"/>
                      <a:ext cx="768" cy="720"/>
                      <a:chOff x="480" y="3216"/>
                      <a:chExt cx="768" cy="720"/>
                    </a:xfrm>
                  </p:grpSpPr>
                  <p:sp>
                    <p:nvSpPr>
                      <p:cNvPr id="464" name="Rectangle 73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65" name="Line 73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6" name="Line 73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7" name="Line 73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8" name="Line 73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9" name="Line 73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0" name="Line 73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6" name="Group 740"/>
                    <p:cNvGrpSpPr>
                      <a:grpSpLocks/>
                    </p:cNvGrpSpPr>
                    <p:nvPr/>
                  </p:nvGrpSpPr>
                  <p:grpSpPr bwMode="auto">
                    <a:xfrm>
                      <a:off x="480" y="2640"/>
                      <a:ext cx="768" cy="720"/>
                      <a:chOff x="480" y="3216"/>
                      <a:chExt cx="768" cy="720"/>
                    </a:xfrm>
                  </p:grpSpPr>
                  <p:sp>
                    <p:nvSpPr>
                      <p:cNvPr id="457" name="Rectangle 74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8" name="Line 74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9" name="Line 74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0" name="Line 74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 name="Line 74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2" name="Line 74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3" name="Line 74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7" name="Group 748"/>
                    <p:cNvGrpSpPr>
                      <a:grpSpLocks/>
                    </p:cNvGrpSpPr>
                    <p:nvPr/>
                  </p:nvGrpSpPr>
                  <p:grpSpPr bwMode="auto">
                    <a:xfrm>
                      <a:off x="1056" y="2640"/>
                      <a:ext cx="768" cy="720"/>
                      <a:chOff x="480" y="3216"/>
                      <a:chExt cx="768" cy="720"/>
                    </a:xfrm>
                  </p:grpSpPr>
                  <p:sp>
                    <p:nvSpPr>
                      <p:cNvPr id="450" name="Rectangle 749"/>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51" name="Line 75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2" name="Line 751"/>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3" name="Line 75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4" name="Line 753"/>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5" name="Line 754"/>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6" name="Line 755"/>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8" name="Group 756"/>
                    <p:cNvGrpSpPr>
                      <a:grpSpLocks/>
                    </p:cNvGrpSpPr>
                    <p:nvPr/>
                  </p:nvGrpSpPr>
                  <p:grpSpPr bwMode="auto">
                    <a:xfrm>
                      <a:off x="1632" y="2640"/>
                      <a:ext cx="768" cy="720"/>
                      <a:chOff x="480" y="3216"/>
                      <a:chExt cx="768" cy="720"/>
                    </a:xfrm>
                  </p:grpSpPr>
                  <p:sp>
                    <p:nvSpPr>
                      <p:cNvPr id="443" name="Rectangle 757"/>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44" name="Line 75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759"/>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760"/>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761"/>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762"/>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Line 763"/>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19" name="Group 764"/>
                    <p:cNvGrpSpPr>
                      <a:grpSpLocks/>
                    </p:cNvGrpSpPr>
                    <p:nvPr/>
                  </p:nvGrpSpPr>
                  <p:grpSpPr bwMode="auto">
                    <a:xfrm>
                      <a:off x="2208" y="2640"/>
                      <a:ext cx="768" cy="720"/>
                      <a:chOff x="480" y="3216"/>
                      <a:chExt cx="768" cy="720"/>
                    </a:xfrm>
                  </p:grpSpPr>
                  <p:sp>
                    <p:nvSpPr>
                      <p:cNvPr id="436" name="Rectangle 765"/>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7" name="Line 76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767"/>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768"/>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769"/>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 name="Line 770"/>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 name="Line 771"/>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20" name="Group 772"/>
                    <p:cNvGrpSpPr>
                      <a:grpSpLocks/>
                    </p:cNvGrpSpPr>
                    <p:nvPr/>
                  </p:nvGrpSpPr>
                  <p:grpSpPr bwMode="auto">
                    <a:xfrm>
                      <a:off x="2784" y="2640"/>
                      <a:ext cx="768" cy="720"/>
                      <a:chOff x="480" y="3216"/>
                      <a:chExt cx="768" cy="720"/>
                    </a:xfrm>
                  </p:grpSpPr>
                  <p:sp>
                    <p:nvSpPr>
                      <p:cNvPr id="429" name="Rectangle 773"/>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30" name="Line 77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775"/>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776"/>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777"/>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778"/>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779"/>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21" name="Group 780"/>
                    <p:cNvGrpSpPr>
                      <a:grpSpLocks/>
                    </p:cNvGrpSpPr>
                    <p:nvPr/>
                  </p:nvGrpSpPr>
                  <p:grpSpPr bwMode="auto">
                    <a:xfrm>
                      <a:off x="3360" y="2640"/>
                      <a:ext cx="768" cy="720"/>
                      <a:chOff x="480" y="3216"/>
                      <a:chExt cx="768" cy="720"/>
                    </a:xfrm>
                  </p:grpSpPr>
                  <p:sp>
                    <p:nvSpPr>
                      <p:cNvPr id="422" name="Rectangle 781"/>
                      <p:cNvSpPr>
                        <a:spLocks noChangeArrowheads="1"/>
                      </p:cNvSpPr>
                      <p:nvPr/>
                    </p:nvSpPr>
                    <p:spPr bwMode="auto">
                      <a:xfrm>
                        <a:off x="480" y="3360"/>
                        <a:ext cx="576" cy="576"/>
                      </a:xfrm>
                      <a:prstGeom prst="rect">
                        <a:avLst/>
                      </a:prstGeom>
                      <a:solidFill>
                        <a:schemeClr val="bg1">
                          <a:alpha val="81960"/>
                        </a:schemeClr>
                      </a:solidFill>
                      <a:ln w="9525">
                        <a:solidFill>
                          <a:schemeClr val="tx1"/>
                        </a:solidFill>
                        <a:miter lim="800000"/>
                        <a:headEnd/>
                        <a:tailEnd/>
                      </a:ln>
                    </p:spPr>
                    <p:txBody>
                      <a:bodyPr wrap="none" anchor="ctr"/>
                      <a:lstStyle/>
                      <a:p>
                        <a:endParaRPr lang="en-US" sz="1300" dirty="0">
                          <a:solidFill>
                            <a:srgbClr val="000000"/>
                          </a:solidFill>
                        </a:endParaRPr>
                      </a:p>
                    </p:txBody>
                  </p:sp>
                  <p:sp>
                    <p:nvSpPr>
                      <p:cNvPr id="423" name="Line 782"/>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783"/>
                      <p:cNvSpPr>
                        <a:spLocks noChangeShapeType="1"/>
                      </p:cNvSpPr>
                      <p:nvPr/>
                    </p:nvSpPr>
                    <p:spPr bwMode="auto">
                      <a:xfrm flipV="1">
                        <a:off x="1056" y="3792"/>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784"/>
                      <p:cNvSpPr>
                        <a:spLocks noChangeShapeType="1"/>
                      </p:cNvSpPr>
                      <p:nvPr/>
                    </p:nvSpPr>
                    <p:spPr bwMode="auto">
                      <a:xfrm flipV="1">
                        <a:off x="480"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785"/>
                      <p:cNvSpPr>
                        <a:spLocks noChangeShapeType="1"/>
                      </p:cNvSpPr>
                      <p:nvPr/>
                    </p:nvSpPr>
                    <p:spPr bwMode="auto">
                      <a:xfrm flipV="1">
                        <a:off x="1056" y="3216"/>
                        <a:ext cx="192"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 name="Line 786"/>
                      <p:cNvSpPr>
                        <a:spLocks noChangeShapeType="1"/>
                      </p:cNvSpPr>
                      <p:nvPr/>
                    </p:nvSpPr>
                    <p:spPr bwMode="auto">
                      <a:xfrm>
                        <a:off x="672" y="3216"/>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8" name="Line 787"/>
                      <p:cNvSpPr>
                        <a:spLocks noChangeShapeType="1"/>
                      </p:cNvSpPr>
                      <p:nvPr/>
                    </p:nvSpPr>
                    <p:spPr bwMode="auto">
                      <a:xfrm>
                        <a:off x="1248" y="3216"/>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sp>
          <p:nvSpPr>
            <p:cNvPr id="403" name="Text Box 789"/>
            <p:cNvSpPr txBox="1">
              <a:spLocks noChangeArrowheads="1"/>
            </p:cNvSpPr>
            <p:nvPr/>
          </p:nvSpPr>
          <p:spPr bwMode="auto">
            <a:xfrm>
              <a:off x="2725" y="1856"/>
              <a:ext cx="1581" cy="1296"/>
            </a:xfrm>
            <a:prstGeom prst="rect">
              <a:avLst/>
            </a:prstGeom>
            <a:solidFill>
              <a:srgbClr val="92D050"/>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i="1" dirty="0">
                  <a:latin typeface="+mn-lt"/>
                </a:rPr>
                <a:t>In HYSPLIT-Hg, puffs can </a:t>
              </a:r>
              <a:r>
                <a:rPr lang="en-US" sz="1600" b="1" i="1" dirty="0" smtClean="0">
                  <a:latin typeface="+mn-lt"/>
                </a:rPr>
                <a:t>now be </a:t>
              </a:r>
              <a:r>
                <a:rPr lang="en-US" sz="1600" b="1" i="1" dirty="0">
                  <a:latin typeface="+mn-lt"/>
                </a:rPr>
                <a:t>“dumped” into an Eulerian grid after a specified time (e.g., 96 </a:t>
              </a:r>
              <a:r>
                <a:rPr lang="en-US" sz="1600" b="1" i="1" dirty="0" err="1">
                  <a:latin typeface="+mn-lt"/>
                </a:rPr>
                <a:t>hrs</a:t>
              </a:r>
              <a:r>
                <a:rPr lang="en-US" sz="1600" b="1" i="1" dirty="0">
                  <a:latin typeface="+mn-lt"/>
                </a:rPr>
                <a:t>), and the mercury is simulated on that grid from then on…</a:t>
              </a:r>
            </a:p>
          </p:txBody>
        </p:sp>
      </p:grpSp>
      <p:grpSp>
        <p:nvGrpSpPr>
          <p:cNvPr id="1186" name="Group 1538"/>
          <p:cNvGrpSpPr>
            <a:grpSpLocks/>
          </p:cNvGrpSpPr>
          <p:nvPr/>
        </p:nvGrpSpPr>
        <p:grpSpPr bwMode="auto">
          <a:xfrm>
            <a:off x="164523" y="2095502"/>
            <a:ext cx="3644622" cy="2777659"/>
            <a:chOff x="114" y="848"/>
            <a:chExt cx="1938" cy="1983"/>
          </a:xfrm>
        </p:grpSpPr>
        <p:grpSp>
          <p:nvGrpSpPr>
            <p:cNvPr id="1187" name="Group 408"/>
            <p:cNvGrpSpPr>
              <a:grpSpLocks/>
            </p:cNvGrpSpPr>
            <p:nvPr/>
          </p:nvGrpSpPr>
          <p:grpSpPr bwMode="auto">
            <a:xfrm>
              <a:off x="1692" y="2740"/>
              <a:ext cx="360" cy="91"/>
              <a:chOff x="1692" y="2740"/>
              <a:chExt cx="360" cy="91"/>
            </a:xfrm>
          </p:grpSpPr>
          <p:sp>
            <p:nvSpPr>
              <p:cNvPr id="1189" name="Rectangle 75"/>
              <p:cNvSpPr>
                <a:spLocks noChangeAspect="1" noChangeArrowheads="1"/>
              </p:cNvSpPr>
              <p:nvPr/>
            </p:nvSpPr>
            <p:spPr bwMode="auto">
              <a:xfrm>
                <a:off x="1732"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190" name="Rectangle 83"/>
              <p:cNvSpPr>
                <a:spLocks noChangeAspect="1" noChangeArrowheads="1"/>
              </p:cNvSpPr>
              <p:nvPr/>
            </p:nvSpPr>
            <p:spPr bwMode="auto">
              <a:xfrm>
                <a:off x="1900" y="2740"/>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sp>
            <p:nvSpPr>
              <p:cNvPr id="1191" name="Rectangle 59"/>
              <p:cNvSpPr>
                <a:spLocks noChangeAspect="1" noChangeArrowheads="1"/>
              </p:cNvSpPr>
              <p:nvPr/>
            </p:nvSpPr>
            <p:spPr bwMode="auto">
              <a:xfrm>
                <a:off x="1692" y="2812"/>
                <a:ext cx="152" cy="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dirty="0"/>
              </a:p>
            </p:txBody>
          </p:sp>
        </p:grpSp>
        <p:sp>
          <p:nvSpPr>
            <p:cNvPr id="1188" name="Text Box 1320"/>
            <p:cNvSpPr txBox="1">
              <a:spLocks noChangeArrowheads="1"/>
            </p:cNvSpPr>
            <p:nvPr/>
          </p:nvSpPr>
          <p:spPr bwMode="auto">
            <a:xfrm>
              <a:off x="114" y="848"/>
              <a:ext cx="1543" cy="769"/>
            </a:xfrm>
            <a:prstGeom prst="rect">
              <a:avLst/>
            </a:prstGeom>
            <a:solidFill>
              <a:srgbClr val="FFFF99"/>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a:latin typeface="+mn-lt"/>
                </a:rPr>
                <a:t>When puffs grow to sizes large relative to the meteorological data grid, they split, horizontally and/or vertically</a:t>
              </a:r>
            </a:p>
          </p:txBody>
        </p:sp>
      </p:grpSp>
      <p:sp>
        <p:nvSpPr>
          <p:cNvPr id="1192" name="Text Box 1319"/>
          <p:cNvSpPr txBox="1">
            <a:spLocks noChangeArrowheads="1"/>
          </p:cNvSpPr>
          <p:nvPr/>
        </p:nvSpPr>
        <p:spPr bwMode="auto">
          <a:xfrm>
            <a:off x="7490147" y="2442937"/>
            <a:ext cx="1500876" cy="2052629"/>
          </a:xfrm>
          <a:prstGeom prst="rect">
            <a:avLst/>
          </a:prstGeom>
          <a:solidFill>
            <a:srgbClr val="0070C0"/>
          </a:solidFill>
          <a:ln w="9525">
            <a:solidFill>
              <a:schemeClr val="tx1"/>
            </a:solidFill>
            <a:miter lim="800000"/>
            <a:headEnd/>
            <a:tailEnd/>
          </a:ln>
        </p:spPr>
        <p:txBody>
          <a:bodyPr wrap="square" lIns="82058" tIns="41029" rIns="82058" bIns="4102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1" dirty="0">
                <a:solidFill>
                  <a:schemeClr val="bg1"/>
                </a:solidFill>
                <a:latin typeface="+mn-lt"/>
              </a:rPr>
              <a:t>Ok for </a:t>
            </a:r>
            <a:r>
              <a:rPr lang="en-US" sz="1600" b="1" i="1" dirty="0">
                <a:solidFill>
                  <a:srgbClr val="FFFF00"/>
                </a:solidFill>
                <a:latin typeface="+mn-lt"/>
              </a:rPr>
              <a:t>regional</a:t>
            </a:r>
            <a:r>
              <a:rPr lang="en-US" sz="1600" b="1" dirty="0">
                <a:solidFill>
                  <a:schemeClr val="bg1"/>
                </a:solidFill>
                <a:latin typeface="+mn-lt"/>
              </a:rPr>
              <a:t> simulations, </a:t>
            </a:r>
          </a:p>
          <a:p>
            <a:pPr eaLnBrk="1" hangingPunct="1"/>
            <a:r>
              <a:rPr lang="en-US" sz="1600" b="1" dirty="0">
                <a:solidFill>
                  <a:schemeClr val="bg1"/>
                </a:solidFill>
                <a:latin typeface="+mn-lt"/>
              </a:rPr>
              <a:t>but for </a:t>
            </a:r>
            <a:r>
              <a:rPr lang="en-US" sz="1600" b="1" i="1" dirty="0">
                <a:solidFill>
                  <a:srgbClr val="FFFF00"/>
                </a:solidFill>
                <a:latin typeface="+mn-lt"/>
              </a:rPr>
              <a:t>global</a:t>
            </a:r>
            <a:r>
              <a:rPr lang="en-US" sz="1600" b="1" dirty="0">
                <a:solidFill>
                  <a:schemeClr val="bg1"/>
                </a:solidFill>
                <a:latin typeface="+mn-lt"/>
              </a:rPr>
              <a:t> modeling, </a:t>
            </a:r>
          </a:p>
          <a:p>
            <a:pPr eaLnBrk="1" hangingPunct="1"/>
            <a:r>
              <a:rPr lang="en-US" sz="1600" b="1" dirty="0">
                <a:solidFill>
                  <a:schemeClr val="bg1"/>
                </a:solidFill>
                <a:latin typeface="+mn-lt"/>
              </a:rPr>
              <a:t>puff splitting </a:t>
            </a:r>
          </a:p>
          <a:p>
            <a:pPr eaLnBrk="1" hangingPunct="1"/>
            <a:r>
              <a:rPr lang="en-US" sz="1600" b="1" dirty="0">
                <a:solidFill>
                  <a:schemeClr val="bg1"/>
                </a:solidFill>
                <a:latin typeface="+mn-lt"/>
              </a:rPr>
              <a:t>overwhelms </a:t>
            </a:r>
          </a:p>
          <a:p>
            <a:pPr eaLnBrk="1" hangingPunct="1"/>
            <a:r>
              <a:rPr lang="en-US" sz="1600" b="1" dirty="0">
                <a:solidFill>
                  <a:schemeClr val="bg1"/>
                </a:solidFill>
                <a:latin typeface="+mn-lt"/>
              </a:rPr>
              <a:t>computational </a:t>
            </a:r>
          </a:p>
          <a:p>
            <a:pPr eaLnBrk="1" hangingPunct="1"/>
            <a:r>
              <a:rPr lang="en-US" sz="1600" b="1" dirty="0">
                <a:solidFill>
                  <a:schemeClr val="bg1"/>
                </a:solidFill>
                <a:latin typeface="+mn-lt"/>
              </a:rPr>
              <a:t>resources</a:t>
            </a:r>
          </a:p>
        </p:txBody>
      </p:sp>
      <p:sp>
        <p:nvSpPr>
          <p:cNvPr id="1194" name="Title 21"/>
          <p:cNvSpPr txBox="1">
            <a:spLocks/>
          </p:cNvSpPr>
          <p:nvPr/>
        </p:nvSpPr>
        <p:spPr>
          <a:xfrm>
            <a:off x="152400" y="337661"/>
            <a:ext cx="3198851" cy="1277273"/>
          </a:xfrm>
          <a:prstGeom prst="rect">
            <a:avLst/>
          </a:prstGeom>
        </p:spPr>
        <p:txBody>
          <a:bodyPr vert="horz" wrap="square" lIns="0" rIns="0" bIns="0" anchor="b">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effectLst/>
                <a:uLnTx/>
                <a:uFillTx/>
                <a:latin typeface="+mj-lt"/>
                <a:ea typeface="+mj-ea"/>
                <a:cs typeface="+mj-cs"/>
              </a:rPr>
              <a:t>Accomplishment</a:t>
            </a:r>
            <a:r>
              <a:rPr lang="en-US" sz="2000" b="1" noProof="0" dirty="0" smtClean="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err="1" smtClean="0">
                <a:ln>
                  <a:noFill/>
                </a:ln>
                <a:effectLst/>
                <a:uLnTx/>
                <a:uFillTx/>
                <a:latin typeface="+mj-lt"/>
                <a:ea typeface="+mj-ea"/>
                <a:cs typeface="+mj-cs"/>
              </a:rPr>
              <a:t>Lagrangian</a:t>
            </a:r>
            <a:r>
              <a:rPr kumimoji="0" lang="en-US" sz="2000" b="1" i="1" u="none" strike="noStrike" kern="1200" cap="none" spc="0" normalizeH="0" baseline="0" noProof="0" dirty="0" smtClean="0">
                <a:ln>
                  <a:noFill/>
                </a:ln>
                <a:effectLst/>
                <a:uLnTx/>
                <a:uFillTx/>
                <a:latin typeface="+mj-lt"/>
                <a:ea typeface="+mj-ea"/>
                <a:cs typeface="+mj-cs"/>
              </a:rPr>
              <a:t> (plume) and </a:t>
            </a:r>
            <a:r>
              <a:rPr kumimoji="0" lang="en-US" sz="2000" b="1" i="1" u="none" strike="noStrike" kern="1200" cap="none" spc="0" normalizeH="0" baseline="0" noProof="0" dirty="0">
                <a:ln>
                  <a:noFill/>
                </a:ln>
                <a:effectLst/>
                <a:uLnTx/>
                <a:uFillTx/>
                <a:latin typeface="+mj-lt"/>
                <a:ea typeface="+mj-ea"/>
                <a:cs typeface="+mj-cs"/>
              </a:rPr>
              <a:t>Eulerian </a:t>
            </a:r>
            <a:r>
              <a:rPr lang="en-US" sz="2000" b="1" i="1" dirty="0" smtClean="0">
                <a:latin typeface="+mj-lt"/>
                <a:ea typeface="+mj-ea"/>
                <a:cs typeface="+mj-cs"/>
              </a:rPr>
              <a:t>(grid) integrated</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smtClean="0">
                <a:ln>
                  <a:noFill/>
                </a:ln>
                <a:effectLst/>
                <a:uLnTx/>
                <a:uFillTx/>
                <a:latin typeface="+mj-lt"/>
                <a:ea typeface="+mj-ea"/>
                <a:cs typeface="+mj-cs"/>
              </a:rPr>
              <a:t>fate &amp; transport</a:t>
            </a:r>
            <a:r>
              <a:rPr kumimoji="0" lang="en-US" sz="2000" b="1" i="1" u="none" strike="noStrike" kern="1200" cap="none" spc="0" normalizeH="0" noProof="0" dirty="0" smtClean="0">
                <a:ln>
                  <a:noFill/>
                </a:ln>
                <a:effectLst/>
                <a:uLnTx/>
                <a:uFillTx/>
                <a:latin typeface="+mj-lt"/>
                <a:ea typeface="+mj-ea"/>
                <a:cs typeface="+mj-cs"/>
              </a:rPr>
              <a:t> m</a:t>
            </a:r>
            <a:r>
              <a:rPr kumimoji="0" lang="en-US" sz="2000" b="1" i="1" u="none" strike="noStrike" kern="1200" cap="none" spc="0" normalizeH="0" baseline="0" noProof="0" dirty="0" smtClean="0">
                <a:ln>
                  <a:noFill/>
                </a:ln>
                <a:effectLst/>
                <a:uLnTx/>
                <a:uFillTx/>
                <a:latin typeface="+mj-lt"/>
                <a:ea typeface="+mj-ea"/>
                <a:cs typeface="+mj-cs"/>
              </a:rPr>
              <a:t>odeling</a:t>
            </a:r>
            <a:endParaRPr kumimoji="0" lang="en-US" sz="2000" b="1" i="1" u="none" strike="noStrike" kern="1200" cap="none" spc="0" normalizeH="0" baseline="0" noProof="0" dirty="0">
              <a:ln>
                <a:noFill/>
              </a:ln>
              <a:effectLst/>
              <a:uLnTx/>
              <a:uFillTx/>
              <a:latin typeface="+mj-lt"/>
              <a:ea typeface="+mj-ea"/>
              <a:cs typeface="+mj-cs"/>
            </a:endParaRPr>
          </a:p>
        </p:txBody>
      </p:sp>
      <p:sp>
        <p:nvSpPr>
          <p:cNvPr id="2" name="TextBox 1"/>
          <p:cNvSpPr txBox="1"/>
          <p:nvPr/>
        </p:nvSpPr>
        <p:spPr>
          <a:xfrm>
            <a:off x="1739196" y="4731603"/>
            <a:ext cx="2223204" cy="830997"/>
          </a:xfrm>
          <a:prstGeom prst="rect">
            <a:avLst/>
          </a:prstGeom>
          <a:solidFill>
            <a:srgbClr val="C00000"/>
          </a:solidFill>
          <a:ln w="12700">
            <a:solidFill>
              <a:schemeClr val="bg1"/>
            </a:solidFill>
          </a:ln>
        </p:spPr>
        <p:txBody>
          <a:bodyPr wrap="square" rtlCol="0">
            <a:spAutoFit/>
          </a:bodyPr>
          <a:lstStyle/>
          <a:p>
            <a:r>
              <a:rPr lang="en-US" sz="1600" dirty="0" smtClean="0">
                <a:solidFill>
                  <a:schemeClr val="bg1"/>
                </a:solidFill>
              </a:rPr>
              <a:t>Atmospheric chemistry &amp; deposition simulated for each puff</a:t>
            </a:r>
          </a:p>
        </p:txBody>
      </p:sp>
    </p:spTree>
    <p:extLst>
      <p:ext uri="{BB962C8B-B14F-4D97-AF65-F5344CB8AC3E}">
        <p14:creationId xmlns:p14="http://schemas.microsoft.com/office/powerpoint/2010/main" val="34090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7"/>
                                        </p:tgtEl>
                                        <p:attrNameLst>
                                          <p:attrName>style.visibility</p:attrName>
                                        </p:attrNameLst>
                                      </p:cBhvr>
                                      <p:to>
                                        <p:strVal val="visible"/>
                                      </p:to>
                                    </p:set>
                                    <p:animEffect transition="in" filter="fade">
                                      <p:cBhvr>
                                        <p:cTn id="21" dur="2000"/>
                                        <p:tgtEl>
                                          <p:spTgt spid="18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86"/>
                                        </p:tgtEl>
                                        <p:attrNameLst>
                                          <p:attrName>style.visibility</p:attrName>
                                        </p:attrNameLst>
                                      </p:cBhvr>
                                      <p:to>
                                        <p:strVal val="visible"/>
                                      </p:to>
                                    </p:set>
                                    <p:animEffect transition="in" filter="fade">
                                      <p:cBhvr>
                                        <p:cTn id="36" dur="500"/>
                                        <p:tgtEl>
                                          <p:spTgt spid="118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7"/>
                                        </p:tgtEl>
                                        <p:attrNameLst>
                                          <p:attrName>style.visibility</p:attrName>
                                        </p:attrNameLst>
                                      </p:cBhvr>
                                      <p:to>
                                        <p:strVal val="visible"/>
                                      </p:to>
                                    </p:set>
                                    <p:animEffect transition="in" filter="fade">
                                      <p:cBhvr>
                                        <p:cTn id="41" dur="2000"/>
                                        <p:tgtEl>
                                          <p:spTgt spid="177"/>
                                        </p:tgtEl>
                                      </p:cBhvr>
                                    </p:animEffect>
                                  </p:childTnLst>
                                  <p:subTnLst>
                                    <p:set>
                                      <p:cBhvr override="childStyle">
                                        <p:cTn dur="1" fill="hold" display="0" masterRel="nextClick" afterEffect="1"/>
                                        <p:tgtEl>
                                          <p:spTgt spid="177"/>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8"/>
                                        </p:tgtEl>
                                        <p:attrNameLst>
                                          <p:attrName>style.visibility</p:attrName>
                                        </p:attrNameLst>
                                      </p:cBhvr>
                                      <p:to>
                                        <p:strVal val="visible"/>
                                      </p:to>
                                    </p:set>
                                    <p:animEffect transition="in" filter="fade">
                                      <p:cBhvr>
                                        <p:cTn id="46" dur="2000"/>
                                        <p:tgtEl>
                                          <p:spTgt spid="15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2000"/>
                                        <p:tgtEl>
                                          <p:spTgt spid="68"/>
                                        </p:tgtEl>
                                      </p:cBhvr>
                                    </p:animEffect>
                                  </p:childTnLst>
                                  <p:subTnLst>
                                    <p:set>
                                      <p:cBhvr override="childStyle">
                                        <p:cTn dur="1" fill="hold" display="0" masterRel="nextClick" afterEffect="1"/>
                                        <p:tgtEl>
                                          <p:spTgt spid="68"/>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20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8"/>
                                        </p:tgtEl>
                                        <p:attrNameLst>
                                          <p:attrName>style.visibility</p:attrName>
                                        </p:attrNameLst>
                                      </p:cBhvr>
                                      <p:to>
                                        <p:strVal val="visible"/>
                                      </p:to>
                                    </p:set>
                                    <p:animEffect transition="in" filter="fade">
                                      <p:cBhvr>
                                        <p:cTn id="61" dur="2000"/>
                                        <p:tgtEl>
                                          <p:spTgt spid="148"/>
                                        </p:tgtEl>
                                      </p:cBhvr>
                                    </p:animEffect>
                                  </p:childTnLst>
                                  <p:subTnLst>
                                    <p:set>
                                      <p:cBhvr override="childStyle">
                                        <p:cTn dur="1" fill="hold" display="0" masterRel="nextClick" afterEffect="1"/>
                                        <p:tgtEl>
                                          <p:spTgt spid="148"/>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3"/>
                                        </p:tgtEl>
                                        <p:attrNameLst>
                                          <p:attrName>style.visibility</p:attrName>
                                        </p:attrNameLst>
                                      </p:cBhvr>
                                      <p:to>
                                        <p:strVal val="visible"/>
                                      </p:to>
                                    </p:set>
                                    <p:animEffect transition="in" filter="fade">
                                      <p:cBhvr>
                                        <p:cTn id="66" dur="2000"/>
                                        <p:tgtEl>
                                          <p:spTgt spid="1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2000"/>
                                        <p:tgtEl>
                                          <p:spTgt spid="19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1192"/>
                                        </p:tgtEl>
                                        <p:attrNameLst>
                                          <p:attrName>style.visibility</p:attrName>
                                        </p:attrNameLst>
                                      </p:cBhvr>
                                      <p:to>
                                        <p:strVal val="visible"/>
                                      </p:to>
                                    </p:set>
                                    <p:anim calcmode="lin" valueType="num">
                                      <p:cBhvr>
                                        <p:cTn id="76" dur="500" fill="hold"/>
                                        <p:tgtEl>
                                          <p:spTgt spid="1192"/>
                                        </p:tgtEl>
                                        <p:attrNameLst>
                                          <p:attrName>ppt_w</p:attrName>
                                        </p:attrNameLst>
                                      </p:cBhvr>
                                      <p:tavLst>
                                        <p:tav tm="0">
                                          <p:val>
                                            <p:fltVal val="0"/>
                                          </p:val>
                                        </p:tav>
                                        <p:tav tm="100000">
                                          <p:val>
                                            <p:strVal val="#ppt_w"/>
                                          </p:val>
                                        </p:tav>
                                      </p:tavLst>
                                    </p:anim>
                                    <p:anim calcmode="lin" valueType="num">
                                      <p:cBhvr>
                                        <p:cTn id="77" dur="500" fill="hold"/>
                                        <p:tgtEl>
                                          <p:spTgt spid="1192"/>
                                        </p:tgtEl>
                                        <p:attrNameLst>
                                          <p:attrName>ppt_h</p:attrName>
                                        </p:attrNameLst>
                                      </p:cBhvr>
                                      <p:tavLst>
                                        <p:tav tm="0">
                                          <p:val>
                                            <p:fltVal val="0"/>
                                          </p:val>
                                        </p:tav>
                                        <p:tav tm="100000">
                                          <p:val>
                                            <p:strVal val="#ppt_h"/>
                                          </p:val>
                                        </p:tav>
                                      </p:tavLst>
                                    </p:anim>
                                    <p:animEffect transition="in" filter="fade">
                                      <p:cBhvr>
                                        <p:cTn id="78" dur="500"/>
                                        <p:tgtEl>
                                          <p:spTgt spid="1192"/>
                                        </p:tgtEl>
                                      </p:cBhvr>
                                    </p:animEffect>
                                  </p:childTnLst>
                                  <p:subTnLst>
                                    <p:set>
                                      <p:cBhvr override="childStyle">
                                        <p:cTn dur="1" fill="hold" display="0" masterRel="nextClick" afterEffect="1"/>
                                        <p:tgtEl>
                                          <p:spTgt spid="1192"/>
                                        </p:tgtEl>
                                        <p:attrNameLst>
                                          <p:attrName>style.visibility</p:attrName>
                                        </p:attrNameLst>
                                      </p:cBhvr>
                                      <p:to>
                                        <p:strVal val="hidden"/>
                                      </p:to>
                                    </p:set>
                                  </p:sub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01"/>
                                        </p:tgtEl>
                                        <p:attrNameLst>
                                          <p:attrName>style.visibility</p:attrName>
                                        </p:attrNameLst>
                                      </p:cBhvr>
                                      <p:to>
                                        <p:strVal val="visible"/>
                                      </p:to>
                                    </p:set>
                                    <p:anim calcmode="lin" valueType="num">
                                      <p:cBhvr>
                                        <p:cTn id="83" dur="500" fill="hold"/>
                                        <p:tgtEl>
                                          <p:spTgt spid="401"/>
                                        </p:tgtEl>
                                        <p:attrNameLst>
                                          <p:attrName>ppt_w</p:attrName>
                                        </p:attrNameLst>
                                      </p:cBhvr>
                                      <p:tavLst>
                                        <p:tav tm="0">
                                          <p:val>
                                            <p:fltVal val="0"/>
                                          </p:val>
                                        </p:tav>
                                        <p:tav tm="100000">
                                          <p:val>
                                            <p:strVal val="#ppt_w"/>
                                          </p:val>
                                        </p:tav>
                                      </p:tavLst>
                                    </p:anim>
                                    <p:anim calcmode="lin" valueType="num">
                                      <p:cBhvr>
                                        <p:cTn id="84" dur="500" fill="hold"/>
                                        <p:tgtEl>
                                          <p:spTgt spid="401"/>
                                        </p:tgtEl>
                                        <p:attrNameLst>
                                          <p:attrName>ppt_h</p:attrName>
                                        </p:attrNameLst>
                                      </p:cBhvr>
                                      <p:tavLst>
                                        <p:tav tm="0">
                                          <p:val>
                                            <p:fltVal val="0"/>
                                          </p:val>
                                        </p:tav>
                                        <p:tav tm="100000">
                                          <p:val>
                                            <p:strVal val="#ppt_h"/>
                                          </p:val>
                                        </p:tav>
                                      </p:tavLst>
                                    </p:anim>
                                    <p:animEffect transition="in" filter="fade">
                                      <p:cBhvr>
                                        <p:cTn id="85"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a:xfrm>
            <a:off x="0" y="6492875"/>
            <a:ext cx="2895600" cy="365125"/>
          </a:xfrm>
        </p:spPr>
        <p:txBody>
          <a:bodyPr/>
          <a:lstStyle/>
          <a:p>
            <a:r>
              <a:rPr lang="en-US" dirty="0"/>
              <a:t>ARL Science Review, June 21-23, 2016</a:t>
            </a:r>
          </a:p>
        </p:txBody>
      </p:sp>
      <p:sp>
        <p:nvSpPr>
          <p:cNvPr id="8" name="Slide Number Placeholder 5"/>
          <p:cNvSpPr>
            <a:spLocks noGrp="1"/>
          </p:cNvSpPr>
          <p:nvPr>
            <p:ph type="sldNum" sz="quarter" idx="11"/>
          </p:nvPr>
        </p:nvSpPr>
        <p:spPr>
          <a:xfrm>
            <a:off x="6781800" y="6416675"/>
            <a:ext cx="2133600" cy="365125"/>
          </a:xfrm>
        </p:spPr>
        <p:txBody>
          <a:bodyPr/>
          <a:lstStyle/>
          <a:p>
            <a:fld id="{66CAC88C-31F3-4764-B964-B930D18D7C5C}" type="slidenum">
              <a:rPr lang="en-US" smtClean="0"/>
              <a:t>14</a:t>
            </a:fld>
            <a:endParaRPr lang="en-US" dirty="0"/>
          </a:p>
        </p:txBody>
      </p:sp>
      <p:sp>
        <p:nvSpPr>
          <p:cNvPr id="9" name="TextBox 8"/>
          <p:cNvSpPr txBox="1"/>
          <p:nvPr/>
        </p:nvSpPr>
        <p:spPr>
          <a:xfrm>
            <a:off x="7010400" y="1170087"/>
            <a:ext cx="2057400" cy="5078313"/>
          </a:xfrm>
          <a:prstGeom prst="rect">
            <a:avLst/>
          </a:prstGeom>
          <a:noFill/>
        </p:spPr>
        <p:txBody>
          <a:bodyPr wrap="square" rtlCol="0">
            <a:spAutoFit/>
          </a:bodyPr>
          <a:lstStyle/>
          <a:p>
            <a:r>
              <a:rPr lang="en-US" dirty="0" smtClean="0">
                <a:solidFill>
                  <a:schemeClr val="bg1"/>
                </a:solidFill>
              </a:rPr>
              <a:t>These are estimated anthropogenic mercury emissions for 2005, based on the AMAP-UNEP Global Inventory</a:t>
            </a:r>
            <a:endParaRPr lang="en-US" dirty="0">
              <a:solidFill>
                <a:schemeClr val="bg1"/>
              </a:solidFill>
            </a:endParaRPr>
          </a:p>
          <a:p>
            <a:endParaRPr lang="en-US" dirty="0" smtClean="0">
              <a:solidFill>
                <a:schemeClr val="bg1"/>
              </a:solidFill>
            </a:endParaRPr>
          </a:p>
          <a:p>
            <a:r>
              <a:rPr lang="en-US" i="1" dirty="0" smtClean="0">
                <a:solidFill>
                  <a:srgbClr val="92D050"/>
                </a:solidFill>
              </a:rPr>
              <a:t>Other emissions also needed, e.g.:</a:t>
            </a:r>
          </a:p>
          <a:p>
            <a:pPr marL="285750" indent="-285750">
              <a:buFont typeface="Arial" panose="020B0604020202020204" pitchFamily="34" charset="0"/>
              <a:buChar char="•"/>
            </a:pPr>
            <a:r>
              <a:rPr lang="en-US" i="1" dirty="0" smtClean="0">
                <a:solidFill>
                  <a:srgbClr val="92D050"/>
                </a:solidFill>
              </a:rPr>
              <a:t>biomass burning</a:t>
            </a:r>
          </a:p>
          <a:p>
            <a:pPr marL="285750" indent="-285750">
              <a:buFont typeface="Arial" panose="020B0604020202020204" pitchFamily="34" charset="0"/>
              <a:buChar char="•"/>
            </a:pPr>
            <a:r>
              <a:rPr lang="en-US" i="1" dirty="0" smtClean="0">
                <a:solidFill>
                  <a:srgbClr val="92D050"/>
                </a:solidFill>
              </a:rPr>
              <a:t>volcanic</a:t>
            </a:r>
          </a:p>
          <a:p>
            <a:pPr marL="285750" indent="-285750">
              <a:buFont typeface="Arial" panose="020B0604020202020204" pitchFamily="34" charset="0"/>
              <a:buChar char="•"/>
            </a:pPr>
            <a:r>
              <a:rPr lang="en-US" i="1" dirty="0" smtClean="0">
                <a:solidFill>
                  <a:srgbClr val="92D050"/>
                </a:solidFill>
              </a:rPr>
              <a:t>oceanic</a:t>
            </a:r>
          </a:p>
          <a:p>
            <a:pPr marL="285750" indent="-285750">
              <a:buFont typeface="Arial" panose="020B0604020202020204" pitchFamily="34" charset="0"/>
              <a:buChar char="•"/>
            </a:pPr>
            <a:r>
              <a:rPr lang="en-US" i="1" dirty="0" smtClean="0">
                <a:solidFill>
                  <a:srgbClr val="92D050"/>
                </a:solidFill>
              </a:rPr>
              <a:t>soil/vegetation</a:t>
            </a:r>
          </a:p>
          <a:p>
            <a:pPr marL="285750" indent="-285750">
              <a:buFont typeface="Arial" panose="020B0604020202020204" pitchFamily="34" charset="0"/>
              <a:buChar char="•"/>
            </a:pPr>
            <a:endParaRPr lang="en-US" i="1" dirty="0">
              <a:solidFill>
                <a:srgbClr val="92D050"/>
              </a:solidFill>
            </a:endParaRPr>
          </a:p>
          <a:p>
            <a:r>
              <a:rPr lang="en-US" i="1" dirty="0" smtClean="0">
                <a:solidFill>
                  <a:srgbClr val="FFC000"/>
                </a:solidFill>
              </a:rPr>
              <a:t>+ meteorological data to drive the model</a:t>
            </a:r>
            <a:r>
              <a:rPr lang="en-US" i="1" dirty="0" smtClean="0">
                <a:solidFill>
                  <a:srgbClr val="FFFF00"/>
                </a:solidFill>
              </a:rPr>
              <a:t> </a:t>
            </a:r>
            <a:r>
              <a:rPr lang="en-US" b="1" i="1" dirty="0" smtClean="0">
                <a:solidFill>
                  <a:schemeClr val="bg1"/>
                </a:solidFill>
              </a:rPr>
              <a:t>(NOAA!)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27760"/>
            <a:ext cx="6626713" cy="5120640"/>
          </a:xfrm>
          <a:prstGeom prst="rect">
            <a:avLst/>
          </a:prstGeom>
        </p:spPr>
      </p:pic>
      <p:sp>
        <p:nvSpPr>
          <p:cNvPr id="10" name="Title 4"/>
          <p:cNvSpPr txBox="1">
            <a:spLocks/>
          </p:cNvSpPr>
          <p:nvPr/>
        </p:nvSpPr>
        <p:spPr>
          <a:xfrm>
            <a:off x="0" y="7620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Accomplishment: </a:t>
            </a:r>
          </a:p>
          <a:p>
            <a:r>
              <a:rPr lang="en-US" sz="2800" dirty="0" smtClean="0">
                <a:solidFill>
                  <a:srgbClr val="92D050"/>
                </a:solidFill>
              </a:rPr>
              <a:t>Modeling System</a:t>
            </a:r>
            <a:r>
              <a:rPr lang="en-US" sz="2800" dirty="0" smtClean="0"/>
              <a:t> (</a:t>
            </a:r>
            <a:r>
              <a:rPr lang="en-US" sz="2800" i="1" dirty="0" smtClean="0"/>
              <a:t>…starts with emissions</a:t>
            </a:r>
            <a:r>
              <a:rPr lang="en-US" sz="2800" dirty="0" smtClean="0"/>
              <a:t>)</a:t>
            </a:r>
            <a:endParaRPr lang="en-US" sz="2800" dirty="0"/>
          </a:p>
        </p:txBody>
      </p:sp>
    </p:spTree>
    <p:extLst>
      <p:ext uri="{BB962C8B-B14F-4D97-AF65-F5344CB8AC3E}">
        <p14:creationId xmlns:p14="http://schemas.microsoft.com/office/powerpoint/2010/main" val="4196404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15</a:t>
            </a:fld>
            <a:endParaRPr lang="en-US" dirty="0"/>
          </a:p>
        </p:txBody>
      </p:sp>
      <p:graphicFrame>
        <p:nvGraphicFramePr>
          <p:cNvPr id="7" name="Chart 6"/>
          <p:cNvGraphicFramePr/>
          <p:nvPr>
            <p:extLst>
              <p:ext uri="{D42A27DB-BD31-4B8C-83A1-F6EECF244321}">
                <p14:modId xmlns:p14="http://schemas.microsoft.com/office/powerpoint/2010/main" val="3135772116"/>
              </p:ext>
            </p:extLst>
          </p:nvPr>
        </p:nvGraphicFramePr>
        <p:xfrm>
          <a:off x="152400" y="838200"/>
          <a:ext cx="8839200" cy="5638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4"/>
          <p:cNvSpPr txBox="1">
            <a:spLocks/>
          </p:cNvSpPr>
          <p:nvPr/>
        </p:nvSpPr>
        <p:spPr>
          <a:xfrm>
            <a:off x="0" y="7620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Accomplishment: </a:t>
            </a:r>
          </a:p>
          <a:p>
            <a:r>
              <a:rPr lang="en-US" sz="2400" i="1" dirty="0" smtClean="0">
                <a:solidFill>
                  <a:srgbClr val="92D050"/>
                </a:solidFill>
              </a:rPr>
              <a:t>encouraging agreement with wet deposition measurements</a:t>
            </a:r>
            <a:endParaRPr lang="en-US" sz="2400" i="1" dirty="0"/>
          </a:p>
        </p:txBody>
      </p:sp>
      <p:sp>
        <p:nvSpPr>
          <p:cNvPr id="2" name="TextBox 1"/>
          <p:cNvSpPr txBox="1"/>
          <p:nvPr/>
        </p:nvSpPr>
        <p:spPr>
          <a:xfrm>
            <a:off x="4953000" y="2895600"/>
            <a:ext cx="1524000" cy="923330"/>
          </a:xfrm>
          <a:prstGeom prst="rect">
            <a:avLst/>
          </a:prstGeom>
          <a:solidFill>
            <a:srgbClr val="091A4F"/>
          </a:solidFill>
          <a:ln>
            <a:solidFill>
              <a:srgbClr val="92D050"/>
            </a:solidFill>
          </a:ln>
        </p:spPr>
        <p:txBody>
          <a:bodyPr wrap="square" rtlCol="0">
            <a:spAutoFit/>
          </a:bodyPr>
          <a:lstStyle/>
          <a:p>
            <a:pPr algn="ctr"/>
            <a:r>
              <a:rPr lang="en-US" i="1" dirty="0" smtClean="0">
                <a:solidFill>
                  <a:srgbClr val="92D050"/>
                </a:solidFill>
              </a:rPr>
              <a:t>But, certainly room for improvement!</a:t>
            </a:r>
          </a:p>
        </p:txBody>
      </p:sp>
    </p:spTree>
    <p:extLst>
      <p:ext uri="{BB962C8B-B14F-4D97-AF65-F5344CB8AC3E}">
        <p14:creationId xmlns:p14="http://schemas.microsoft.com/office/powerpoint/2010/main" val="1203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20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20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fade">
                                      <p:cBhvr>
                                        <p:cTn id="17" dur="2000"/>
                                        <p:tgtEl>
                                          <p:spTgt spid="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fade">
                                      <p:cBhvr>
                                        <p:cTn id="22" dur="2000"/>
                                        <p:tgtEl>
                                          <p:spTgt spid="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27" dur="2000"/>
                                        <p:tgtEl>
                                          <p:spTgt spid="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fade">
                                      <p:cBhvr>
                                        <p:cTn id="32" dur="2000"/>
                                        <p:tgtEl>
                                          <p:spTgt spid="7">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16</a:t>
            </a:fld>
            <a:endParaRPr lang="en-US" dirty="0"/>
          </a:p>
        </p:txBody>
      </p:sp>
      <p:graphicFrame>
        <p:nvGraphicFramePr>
          <p:cNvPr id="12" name="Chart 11"/>
          <p:cNvGraphicFramePr/>
          <p:nvPr>
            <p:extLst>
              <p:ext uri="{D42A27DB-BD31-4B8C-83A1-F6EECF244321}">
                <p14:modId xmlns:p14="http://schemas.microsoft.com/office/powerpoint/2010/main" val="3980534020"/>
              </p:ext>
            </p:extLst>
          </p:nvPr>
        </p:nvGraphicFramePr>
        <p:xfrm>
          <a:off x="228600" y="1219200"/>
          <a:ext cx="8686800" cy="5197474"/>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4"/>
          <p:cNvSpPr txBox="1">
            <a:spLocks/>
          </p:cNvSpPr>
          <p:nvPr/>
        </p:nvSpPr>
        <p:spPr>
          <a:xfrm>
            <a:off x="0" y="7620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800" dirty="0" smtClean="0"/>
              <a:t>Accomplishment: </a:t>
            </a:r>
          </a:p>
          <a:p>
            <a:r>
              <a:rPr lang="en-US" sz="2200" i="1" dirty="0" smtClean="0">
                <a:solidFill>
                  <a:srgbClr val="92D050"/>
                </a:solidFill>
              </a:rPr>
              <a:t>encouraging agreement with atmospheric concentration measurements</a:t>
            </a:r>
            <a:endParaRPr lang="en-US" sz="2200" i="1" dirty="0"/>
          </a:p>
        </p:txBody>
      </p:sp>
      <p:sp>
        <p:nvSpPr>
          <p:cNvPr id="8" name="TextBox 7"/>
          <p:cNvSpPr txBox="1"/>
          <p:nvPr/>
        </p:nvSpPr>
        <p:spPr>
          <a:xfrm>
            <a:off x="1676400" y="2209800"/>
            <a:ext cx="4267200" cy="923330"/>
          </a:xfrm>
          <a:prstGeom prst="rect">
            <a:avLst/>
          </a:prstGeom>
          <a:solidFill>
            <a:srgbClr val="091A4F"/>
          </a:solidFill>
          <a:ln>
            <a:solidFill>
              <a:srgbClr val="92D050"/>
            </a:solidFill>
          </a:ln>
        </p:spPr>
        <p:txBody>
          <a:bodyPr wrap="square" rtlCol="0">
            <a:spAutoFit/>
          </a:bodyPr>
          <a:lstStyle/>
          <a:p>
            <a:pPr marL="285750" indent="-285750">
              <a:buFont typeface="Calibri" panose="020F0502020204030204" pitchFamily="34" charset="0"/>
              <a:buChar char="‒"/>
            </a:pPr>
            <a:r>
              <a:rPr lang="en-US" i="1" dirty="0" smtClean="0">
                <a:solidFill>
                  <a:srgbClr val="92D050"/>
                </a:solidFill>
              </a:rPr>
              <a:t>Again, certainly room for improvement</a:t>
            </a:r>
          </a:p>
          <a:p>
            <a:pPr marL="285750" indent="-285750">
              <a:buFont typeface="Calibri" panose="020F0502020204030204" pitchFamily="34" charset="0"/>
              <a:buChar char="‒"/>
            </a:pPr>
            <a:r>
              <a:rPr lang="en-US" i="1" dirty="0" smtClean="0">
                <a:solidFill>
                  <a:srgbClr val="92D050"/>
                </a:solidFill>
              </a:rPr>
              <a:t>But also, measurements of GOM and Hg(p) may be somewhat biased low</a:t>
            </a:r>
          </a:p>
        </p:txBody>
      </p:sp>
    </p:spTree>
    <p:extLst>
      <p:ext uri="{BB962C8B-B14F-4D97-AF65-F5344CB8AC3E}">
        <p14:creationId xmlns:p14="http://schemas.microsoft.com/office/powerpoint/2010/main" val="14160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7" dur="500"/>
                                        <p:tgtEl>
                                          <p:spTgt spid="1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fade">
                                      <p:cBhvr>
                                        <p:cTn id="12" dur="500"/>
                                        <p:tgtEl>
                                          <p:spTgt spid="12">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fade">
                                      <p:cBhvr>
                                        <p:cTn id="17" dur="500"/>
                                        <p:tgtEl>
                                          <p:spTgt spid="12">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fade">
                                      <p:cBhvr>
                                        <p:cTn id="22" dur="500"/>
                                        <p:tgtEl>
                                          <p:spTgt spid="12">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fade">
                                      <p:cBhvr>
                                        <p:cTn id="27" dur="500"/>
                                        <p:tgtEl>
                                          <p:spTgt spid="12">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graphicEl>
                                              <a:chart seriesIdx="4" categoryIdx="-4" bldStep="series"/>
                                            </p:graphicEl>
                                          </p:spTgt>
                                        </p:tgtEl>
                                        <p:attrNameLst>
                                          <p:attrName>style.visibility</p:attrName>
                                        </p:attrNameLst>
                                      </p:cBhvr>
                                      <p:to>
                                        <p:strVal val="visible"/>
                                      </p:to>
                                    </p:set>
                                    <p:animEffect transition="in" filter="fade">
                                      <p:cBhvr>
                                        <p:cTn id="32" dur="500"/>
                                        <p:tgtEl>
                                          <p:spTgt spid="12">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series"/>
        </p:bldSub>
      </p:bldGraphic>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17</a:t>
            </a:fld>
            <a:endParaRPr lang="en-US" dirty="0"/>
          </a:p>
        </p:txBody>
      </p:sp>
      <p:graphicFrame>
        <p:nvGraphicFramePr>
          <p:cNvPr id="12" name="Chart 11"/>
          <p:cNvGraphicFramePr/>
          <p:nvPr>
            <p:extLst>
              <p:ext uri="{D42A27DB-BD31-4B8C-83A1-F6EECF244321}">
                <p14:modId xmlns:p14="http://schemas.microsoft.com/office/powerpoint/2010/main" val="464818523"/>
              </p:ext>
            </p:extLst>
          </p:nvPr>
        </p:nvGraphicFramePr>
        <p:xfrm>
          <a:off x="228600" y="1295400"/>
          <a:ext cx="8686800" cy="519379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4"/>
          <p:cNvSpPr txBox="1">
            <a:spLocks/>
          </p:cNvSpPr>
          <p:nvPr/>
        </p:nvSpPr>
        <p:spPr>
          <a:xfrm>
            <a:off x="0" y="76200"/>
            <a:ext cx="9144000" cy="1143000"/>
          </a:xfrm>
          <a:prstGeom prst="rect">
            <a:avLst/>
          </a:prstGeom>
        </p:spPr>
        <p:txBody>
          <a:bodyPr>
            <a:normAutofit fontScale="92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000" dirty="0" smtClean="0"/>
              <a:t>Accomplishment:</a:t>
            </a:r>
            <a:r>
              <a:rPr lang="en-US" sz="2800" dirty="0" smtClean="0"/>
              <a:t> </a:t>
            </a:r>
          </a:p>
          <a:p>
            <a:r>
              <a:rPr lang="en-US" sz="2200" i="1" dirty="0" smtClean="0">
                <a:solidFill>
                  <a:srgbClr val="92D050"/>
                </a:solidFill>
              </a:rPr>
              <a:t>encouraging agreement, although challenging for many reasons, e.g., different forms of mercury are present at concentrations differing by orders of magnitude</a:t>
            </a:r>
            <a:endParaRPr lang="en-US" sz="2200" i="1" dirty="0"/>
          </a:p>
        </p:txBody>
      </p:sp>
    </p:spTree>
    <p:extLst>
      <p:ext uri="{BB962C8B-B14F-4D97-AF65-F5344CB8AC3E}">
        <p14:creationId xmlns:p14="http://schemas.microsoft.com/office/powerpoint/2010/main" val="362595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ARL Science Review, June 21-23, 2016</a:t>
            </a:r>
          </a:p>
        </p:txBody>
      </p:sp>
      <p:sp>
        <p:nvSpPr>
          <p:cNvPr id="6" name="Slide Number Placeholder 5"/>
          <p:cNvSpPr>
            <a:spLocks noGrp="1"/>
          </p:cNvSpPr>
          <p:nvPr>
            <p:ph type="sldNum" sz="quarter" idx="11"/>
          </p:nvPr>
        </p:nvSpPr>
        <p:spPr/>
        <p:txBody>
          <a:bodyPr/>
          <a:lstStyle/>
          <a:p>
            <a:fld id="{66CAC88C-31F3-4764-B964-B930D18D7C5C}" type="slidenum">
              <a:rPr lang="en-US" smtClean="0"/>
              <a:t>18</a:t>
            </a:fld>
            <a:endParaRPr lang="en-US" dirty="0"/>
          </a:p>
        </p:txBody>
      </p:sp>
      <p:graphicFrame>
        <p:nvGraphicFramePr>
          <p:cNvPr id="3" name="Chart 2"/>
          <p:cNvGraphicFramePr/>
          <p:nvPr>
            <p:extLst>
              <p:ext uri="{D42A27DB-BD31-4B8C-83A1-F6EECF244321}">
                <p14:modId xmlns:p14="http://schemas.microsoft.com/office/powerpoint/2010/main" val="2088772343"/>
              </p:ext>
            </p:extLst>
          </p:nvPr>
        </p:nvGraphicFramePr>
        <p:xfrm>
          <a:off x="152400" y="1219200"/>
          <a:ext cx="88392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4"/>
          <p:cNvSpPr txBox="1">
            <a:spLocks/>
          </p:cNvSpPr>
          <p:nvPr/>
        </p:nvSpPr>
        <p:spPr>
          <a:xfrm>
            <a:off x="0" y="152400"/>
            <a:ext cx="9144000" cy="11430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000" dirty="0" smtClean="0"/>
              <a:t>Accomplishment:</a:t>
            </a:r>
            <a:r>
              <a:rPr lang="en-US" sz="2800" dirty="0" smtClean="0"/>
              <a:t> </a:t>
            </a:r>
          </a:p>
          <a:p>
            <a:r>
              <a:rPr lang="en-US" sz="2400" i="1" dirty="0" smtClean="0">
                <a:solidFill>
                  <a:srgbClr val="92D050"/>
                </a:solidFill>
              </a:rPr>
              <a:t>Model </a:t>
            </a:r>
            <a:r>
              <a:rPr lang="en-US" sz="2400" i="1" dirty="0">
                <a:solidFill>
                  <a:srgbClr val="92D050"/>
                </a:solidFill>
              </a:rPr>
              <a:t>Estimated Source Attribution for </a:t>
            </a:r>
          </a:p>
          <a:p>
            <a:r>
              <a:rPr lang="en-US" sz="2400" i="1" dirty="0">
                <a:solidFill>
                  <a:srgbClr val="92D050"/>
                </a:solidFill>
              </a:rPr>
              <a:t>2005 Great Lakes Atmospheric Mercury </a:t>
            </a:r>
            <a:r>
              <a:rPr lang="en-US" sz="2400" i="1" dirty="0" smtClean="0">
                <a:solidFill>
                  <a:srgbClr val="92D050"/>
                </a:solidFill>
              </a:rPr>
              <a:t>Deposition</a:t>
            </a:r>
            <a:endParaRPr lang="en-US" sz="2400" i="1" dirty="0"/>
          </a:p>
        </p:txBody>
      </p:sp>
    </p:spTree>
    <p:extLst>
      <p:ext uri="{BB962C8B-B14F-4D97-AF65-F5344CB8AC3E}">
        <p14:creationId xmlns:p14="http://schemas.microsoft.com/office/powerpoint/2010/main" val="333014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2" dur="500"/>
                                        <p:tgtEl>
                                          <p:spTgt spid="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7" dur="500"/>
                                        <p:tgtEl>
                                          <p:spTgt spid="3">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fade">
                                      <p:cBhvr>
                                        <p:cTn id="22" dur="500"/>
                                        <p:tgtEl>
                                          <p:spTgt spid="3">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fade">
                                      <p:cBhvr>
                                        <p:cTn id="27" dur="500"/>
                                        <p:tgtEl>
                                          <p:spTgt spid="3">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chart seriesIdx="4" categoryIdx="-4" bldStep="series"/>
                                            </p:graphicEl>
                                          </p:spTgt>
                                        </p:tgtEl>
                                        <p:attrNameLst>
                                          <p:attrName>style.visibility</p:attrName>
                                        </p:attrNameLst>
                                      </p:cBhvr>
                                      <p:to>
                                        <p:strVal val="visible"/>
                                      </p:to>
                                    </p:set>
                                    <p:animEffect transition="in" filter="fade">
                                      <p:cBhvr>
                                        <p:cTn id="32" dur="500"/>
                                        <p:tgtEl>
                                          <p:spTgt spid="3">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graphicEl>
                                              <a:chart seriesIdx="5" categoryIdx="-4" bldStep="series"/>
                                            </p:graphicEl>
                                          </p:spTgt>
                                        </p:tgtEl>
                                        <p:attrNameLst>
                                          <p:attrName>style.visibility</p:attrName>
                                        </p:attrNameLst>
                                      </p:cBhvr>
                                      <p:to>
                                        <p:strVal val="visible"/>
                                      </p:to>
                                    </p:set>
                                    <p:animEffect transition="in" filter="fade">
                                      <p:cBhvr>
                                        <p:cTn id="37" dur="500"/>
                                        <p:tgtEl>
                                          <p:spTgt spid="3">
                                            <p:graphicEl>
                                              <a:chart seriesIdx="5"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graphicEl>
                                              <a:chart seriesIdx="6" categoryIdx="-4" bldStep="series"/>
                                            </p:graphicEl>
                                          </p:spTgt>
                                        </p:tgtEl>
                                        <p:attrNameLst>
                                          <p:attrName>style.visibility</p:attrName>
                                        </p:attrNameLst>
                                      </p:cBhvr>
                                      <p:to>
                                        <p:strVal val="visible"/>
                                      </p:to>
                                    </p:set>
                                    <p:animEffect transition="in" filter="fade">
                                      <p:cBhvr>
                                        <p:cTn id="42" dur="500"/>
                                        <p:tgtEl>
                                          <p:spTgt spid="3">
                                            <p:graphicEl>
                                              <a:chart seriesIdx="6"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graphicEl>
                                              <a:chart seriesIdx="7" categoryIdx="-4" bldStep="series"/>
                                            </p:graphicEl>
                                          </p:spTgt>
                                        </p:tgtEl>
                                        <p:attrNameLst>
                                          <p:attrName>style.visibility</p:attrName>
                                        </p:attrNameLst>
                                      </p:cBhvr>
                                      <p:to>
                                        <p:strVal val="visible"/>
                                      </p:to>
                                    </p:set>
                                    <p:animEffect transition="in" filter="fade">
                                      <p:cBhvr>
                                        <p:cTn id="47" dur="500"/>
                                        <p:tgtEl>
                                          <p:spTgt spid="3">
                                            <p:graphicEl>
                                              <a:chart seriesIdx="7"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graphicEl>
                                              <a:chart seriesIdx="8" categoryIdx="-4" bldStep="series"/>
                                            </p:graphicEl>
                                          </p:spTgt>
                                        </p:tgtEl>
                                        <p:attrNameLst>
                                          <p:attrName>style.visibility</p:attrName>
                                        </p:attrNameLst>
                                      </p:cBhvr>
                                      <p:to>
                                        <p:strVal val="visible"/>
                                      </p:to>
                                    </p:set>
                                    <p:animEffect transition="in" filter="fade">
                                      <p:cBhvr>
                                        <p:cTn id="52" dur="500"/>
                                        <p:tgtEl>
                                          <p:spTgt spid="3">
                                            <p:graphicEl>
                                              <a:chart seriesIdx="8"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Quality </a:t>
            </a:r>
            <a:endParaRPr lang="en-US" dirty="0"/>
          </a:p>
        </p:txBody>
      </p:sp>
      <p:sp>
        <p:nvSpPr>
          <p:cNvPr id="6" name="Content Placeholder 5"/>
          <p:cNvSpPr>
            <a:spLocks noGrp="1"/>
          </p:cNvSpPr>
          <p:nvPr>
            <p:ph idx="1"/>
          </p:nvPr>
        </p:nvSpPr>
        <p:spPr>
          <a:xfrm>
            <a:off x="457200" y="1600200"/>
            <a:ext cx="8153400" cy="4525963"/>
          </a:xfrm>
        </p:spPr>
        <p:txBody>
          <a:bodyPr>
            <a:normAutofit/>
          </a:bodyPr>
          <a:lstStyle/>
          <a:p>
            <a:pPr>
              <a:spcBef>
                <a:spcPts val="2400"/>
              </a:spcBef>
              <a:buClr>
                <a:schemeClr val="bg1"/>
              </a:buClr>
              <a:buFont typeface="Calibri" panose="020F0502020204030204" pitchFamily="34" charset="0"/>
              <a:buChar char="●"/>
            </a:pPr>
            <a:r>
              <a:rPr lang="en-US" sz="3600" dirty="0" smtClean="0">
                <a:solidFill>
                  <a:srgbClr val="92D050"/>
                </a:solidFill>
              </a:rPr>
              <a:t>Publications</a:t>
            </a:r>
            <a:endParaRPr lang="en-US" sz="3600" dirty="0">
              <a:solidFill>
                <a:srgbClr val="92D050"/>
              </a:solidFill>
            </a:endParaRPr>
          </a:p>
          <a:p>
            <a:pPr>
              <a:spcBef>
                <a:spcPts val="2400"/>
              </a:spcBef>
              <a:buClr>
                <a:schemeClr val="bg1"/>
              </a:buClr>
              <a:buFont typeface="Calibri" panose="020F0502020204030204" pitchFamily="34" charset="0"/>
              <a:buChar char="●"/>
            </a:pPr>
            <a:r>
              <a:rPr lang="en-US" sz="3600" dirty="0" smtClean="0">
                <a:solidFill>
                  <a:srgbClr val="92D050"/>
                </a:solidFill>
              </a:rPr>
              <a:t>Reimbursable Support</a:t>
            </a:r>
            <a:endParaRPr lang="en-US" sz="3600" dirty="0">
              <a:solidFill>
                <a:srgbClr val="92D050"/>
              </a:solidFill>
            </a:endParaRPr>
          </a:p>
          <a:p>
            <a:pPr>
              <a:spcBef>
                <a:spcPts val="2400"/>
              </a:spcBef>
              <a:buClr>
                <a:schemeClr val="bg1"/>
              </a:buClr>
              <a:buFont typeface="Calibri" panose="020F0502020204030204" pitchFamily="34" charset="0"/>
              <a:buChar char="●"/>
            </a:pPr>
            <a:r>
              <a:rPr lang="en-US" sz="3600" dirty="0" smtClean="0">
                <a:solidFill>
                  <a:srgbClr val="92D050"/>
                </a:solidFill>
              </a:rPr>
              <a:t>Recognition</a:t>
            </a:r>
            <a:endParaRPr lang="en-US" sz="3600" dirty="0">
              <a:solidFill>
                <a:srgbClr val="92D050"/>
              </a:solidFill>
            </a:endParaRP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19</a:t>
            </a:fld>
            <a:endParaRPr lang="en-US" dirty="0"/>
          </a:p>
        </p:txBody>
      </p:sp>
    </p:spTree>
    <p:extLst>
      <p:ext uri="{BB962C8B-B14F-4D97-AF65-F5344CB8AC3E}">
        <p14:creationId xmlns:p14="http://schemas.microsoft.com/office/powerpoint/2010/main" val="2893105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76200"/>
            <a:ext cx="8610600" cy="1143000"/>
          </a:xfrm>
        </p:spPr>
        <p:txBody>
          <a:bodyPr>
            <a:noAutofit/>
          </a:bodyPr>
          <a:lstStyle/>
          <a:p>
            <a:pPr>
              <a:tabLst>
                <a:tab pos="1941513" algn="l"/>
              </a:tabLst>
            </a:pPr>
            <a:r>
              <a:rPr lang="en-US" dirty="0"/>
              <a:t>Acknowledgements</a:t>
            </a: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2</a:t>
            </a:fld>
            <a:endParaRPr lang="en-US" dirty="0"/>
          </a:p>
        </p:txBody>
      </p:sp>
      <p:sp>
        <p:nvSpPr>
          <p:cNvPr id="9" name="Content Placeholder 5"/>
          <p:cNvSpPr txBox="1">
            <a:spLocks/>
          </p:cNvSpPr>
          <p:nvPr/>
        </p:nvSpPr>
        <p:spPr>
          <a:xfrm>
            <a:off x="360060" y="1293197"/>
            <a:ext cx="8534400" cy="4955203"/>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Font typeface="Calibri" panose="020F0502020204030204" pitchFamily="34" charset="0"/>
              <a:buChar char="●"/>
              <a:tabLst>
                <a:tab pos="1941513" algn="l"/>
                <a:tab pos="2060575" algn="l"/>
                <a:tab pos="2173288" algn="l"/>
              </a:tabLst>
            </a:pPr>
            <a:r>
              <a:rPr lang="en-US" sz="2400" i="1" dirty="0" smtClean="0">
                <a:solidFill>
                  <a:srgbClr val="92D050"/>
                </a:solidFill>
              </a:rPr>
              <a:t>Others in ARL Headquarters </a:t>
            </a:r>
            <a:r>
              <a:rPr lang="en-US" sz="2400" i="1" dirty="0">
                <a:solidFill>
                  <a:srgbClr val="92D050"/>
                </a:solidFill>
              </a:rPr>
              <a:t>HYSPLIT team:</a:t>
            </a:r>
            <a:r>
              <a:rPr lang="en-US" sz="2400" i="1" dirty="0">
                <a:solidFill>
                  <a:srgbClr val="FFFF00"/>
                </a:solidFill>
              </a:rPr>
              <a:t> </a:t>
            </a:r>
          </a:p>
          <a:p>
            <a:pPr lvl="1">
              <a:spcBef>
                <a:spcPts val="0"/>
              </a:spcBef>
              <a:buFont typeface="Calibri" panose="020F0502020204030204" pitchFamily="34" charset="0"/>
              <a:buChar char="‒"/>
              <a:tabLst>
                <a:tab pos="1941513" algn="l"/>
                <a:tab pos="2060575" algn="l"/>
                <a:tab pos="2173288" algn="l"/>
              </a:tabLst>
            </a:pPr>
            <a:r>
              <a:rPr lang="en-US" sz="1800" dirty="0"/>
              <a:t>Ariel </a:t>
            </a:r>
            <a:r>
              <a:rPr lang="en-US" sz="1800" dirty="0" smtClean="0"/>
              <a:t>Stein</a:t>
            </a:r>
          </a:p>
          <a:p>
            <a:pPr lvl="1">
              <a:spcBef>
                <a:spcPts val="0"/>
              </a:spcBef>
              <a:buFont typeface="Calibri" panose="020F0502020204030204" pitchFamily="34" charset="0"/>
              <a:buChar char="‒"/>
              <a:tabLst>
                <a:tab pos="1941513" algn="l"/>
                <a:tab pos="2060575" algn="l"/>
                <a:tab pos="2173288" algn="l"/>
              </a:tabLst>
            </a:pPr>
            <a:r>
              <a:rPr lang="en-US" sz="1800" dirty="0" smtClean="0"/>
              <a:t>Glenn </a:t>
            </a:r>
            <a:r>
              <a:rPr lang="en-US" sz="1800" dirty="0" err="1" smtClean="0"/>
              <a:t>Rolph</a:t>
            </a:r>
            <a:endParaRPr lang="en-US" sz="1800" dirty="0" smtClean="0"/>
          </a:p>
          <a:p>
            <a:pPr lvl="1">
              <a:spcBef>
                <a:spcPts val="0"/>
              </a:spcBef>
              <a:buFont typeface="Calibri" panose="020F0502020204030204" pitchFamily="34" charset="0"/>
              <a:buChar char="‒"/>
              <a:tabLst>
                <a:tab pos="1941513" algn="l"/>
                <a:tab pos="2060575" algn="l"/>
                <a:tab pos="2173288" algn="l"/>
              </a:tabLst>
            </a:pPr>
            <a:r>
              <a:rPr lang="en-US" sz="1800" dirty="0" smtClean="0"/>
              <a:t>Barbara </a:t>
            </a:r>
            <a:r>
              <a:rPr lang="en-US" sz="1800" dirty="0" err="1" smtClean="0"/>
              <a:t>Stunder</a:t>
            </a:r>
            <a:endParaRPr lang="en-US" sz="1800" dirty="0" smtClean="0"/>
          </a:p>
          <a:p>
            <a:pPr lvl="1">
              <a:spcBef>
                <a:spcPts val="0"/>
              </a:spcBef>
              <a:buFont typeface="Calibri" panose="020F0502020204030204" pitchFamily="34" charset="0"/>
              <a:buChar char="‒"/>
              <a:tabLst>
                <a:tab pos="1941513" algn="l"/>
                <a:tab pos="2060575" algn="l"/>
                <a:tab pos="2173288" algn="l"/>
              </a:tabLst>
            </a:pPr>
            <a:r>
              <a:rPr lang="en-US" sz="1800" dirty="0" err="1" smtClean="0"/>
              <a:t>Fantine</a:t>
            </a:r>
            <a:r>
              <a:rPr lang="en-US" sz="1800" dirty="0" smtClean="0"/>
              <a:t> Ngan</a:t>
            </a:r>
          </a:p>
          <a:p>
            <a:pPr>
              <a:spcBef>
                <a:spcPts val="0"/>
              </a:spcBef>
              <a:buFont typeface="Calibri" panose="020F0502020204030204" pitchFamily="34" charset="0"/>
              <a:buChar char="●"/>
              <a:tabLst>
                <a:tab pos="1941513" algn="l"/>
                <a:tab pos="2060575" algn="l"/>
                <a:tab pos="2173288" algn="l"/>
              </a:tabLst>
            </a:pPr>
            <a:endParaRPr lang="en-US" sz="2400" i="1" dirty="0" smtClean="0">
              <a:solidFill>
                <a:srgbClr val="92D050"/>
              </a:solidFill>
            </a:endParaRPr>
          </a:p>
          <a:p>
            <a:pPr>
              <a:spcBef>
                <a:spcPts val="2400"/>
              </a:spcBef>
              <a:buFont typeface="Calibri" panose="020F0502020204030204" pitchFamily="34" charset="0"/>
              <a:buChar char="●"/>
              <a:tabLst>
                <a:tab pos="1941513" algn="l"/>
                <a:tab pos="2060575" algn="l"/>
                <a:tab pos="2173288" algn="l"/>
              </a:tabLst>
            </a:pPr>
            <a:r>
              <a:rPr lang="en-US" sz="2400" i="1" dirty="0" smtClean="0">
                <a:solidFill>
                  <a:srgbClr val="92D050"/>
                </a:solidFill>
              </a:rPr>
              <a:t>Others in ARL’s </a:t>
            </a:r>
            <a:r>
              <a:rPr lang="en-US" sz="2400" i="1" dirty="0">
                <a:solidFill>
                  <a:srgbClr val="92D050"/>
                </a:solidFill>
              </a:rPr>
              <a:t>mercury </a:t>
            </a:r>
            <a:r>
              <a:rPr lang="en-US" sz="2400" i="1" dirty="0" smtClean="0">
                <a:solidFill>
                  <a:srgbClr val="92D050"/>
                </a:solidFill>
              </a:rPr>
              <a:t>group</a:t>
            </a:r>
            <a:r>
              <a:rPr lang="en-US" sz="2400" i="1" dirty="0">
                <a:solidFill>
                  <a:srgbClr val="92D050"/>
                </a:solidFill>
              </a:rPr>
              <a:t>: </a:t>
            </a:r>
          </a:p>
          <a:p>
            <a:pPr lvl="1">
              <a:spcBef>
                <a:spcPts val="0"/>
              </a:spcBef>
              <a:buFont typeface="Calibri" panose="020F0502020204030204" pitchFamily="34" charset="0"/>
              <a:buChar char="‒"/>
              <a:tabLst>
                <a:tab pos="1941513" algn="l"/>
                <a:tab pos="2060575" algn="l"/>
                <a:tab pos="2173288" algn="l"/>
              </a:tabLst>
            </a:pPr>
            <a:r>
              <a:rPr lang="en-US" sz="1800" dirty="0"/>
              <a:t>Winston </a:t>
            </a:r>
            <a:r>
              <a:rPr lang="en-US" sz="1800" dirty="0" smtClean="0"/>
              <a:t>Luke</a:t>
            </a:r>
          </a:p>
          <a:p>
            <a:pPr lvl="1">
              <a:spcBef>
                <a:spcPts val="0"/>
              </a:spcBef>
              <a:buFont typeface="Calibri" panose="020F0502020204030204" pitchFamily="34" charset="0"/>
              <a:buChar char="‒"/>
              <a:tabLst>
                <a:tab pos="1941513" algn="l"/>
                <a:tab pos="2060575" algn="l"/>
                <a:tab pos="2173288" algn="l"/>
              </a:tabLst>
            </a:pPr>
            <a:r>
              <a:rPr lang="en-US" sz="1800" dirty="0" smtClean="0"/>
              <a:t>Paul Kelley</a:t>
            </a:r>
          </a:p>
          <a:p>
            <a:pPr lvl="1">
              <a:spcBef>
                <a:spcPts val="0"/>
              </a:spcBef>
              <a:buFont typeface="Calibri" panose="020F0502020204030204" pitchFamily="34" charset="0"/>
              <a:buChar char="‒"/>
              <a:tabLst>
                <a:tab pos="1941513" algn="l"/>
                <a:tab pos="2060575" algn="l"/>
                <a:tab pos="2173288" algn="l"/>
              </a:tabLst>
            </a:pPr>
            <a:r>
              <a:rPr lang="en-US" sz="1800" dirty="0" err="1" smtClean="0"/>
              <a:t>Xinrong</a:t>
            </a:r>
            <a:r>
              <a:rPr lang="en-US" sz="1800" dirty="0" smtClean="0"/>
              <a:t> Ren</a:t>
            </a:r>
          </a:p>
          <a:p>
            <a:pPr lvl="1">
              <a:spcBef>
                <a:spcPts val="0"/>
              </a:spcBef>
              <a:buFont typeface="Calibri" panose="020F0502020204030204" pitchFamily="34" charset="0"/>
              <a:buChar char="‒"/>
              <a:tabLst>
                <a:tab pos="1941513" algn="l"/>
                <a:tab pos="2060575" algn="l"/>
                <a:tab pos="2173288" algn="l"/>
              </a:tabLst>
            </a:pPr>
            <a:endParaRPr lang="en-US" sz="1800" dirty="0"/>
          </a:p>
          <a:p>
            <a:pPr>
              <a:spcBef>
                <a:spcPts val="2400"/>
              </a:spcBef>
              <a:buFont typeface="Calibri" panose="020F0502020204030204" pitchFamily="34" charset="0"/>
              <a:buChar char="●"/>
              <a:tabLst>
                <a:tab pos="1941513" algn="l"/>
                <a:tab pos="2060575" algn="l"/>
                <a:tab pos="2173288" algn="l"/>
              </a:tabLst>
            </a:pPr>
            <a:r>
              <a:rPr lang="en-US" sz="2400" i="1" dirty="0" smtClean="0">
                <a:solidFill>
                  <a:srgbClr val="92D050"/>
                </a:solidFill>
              </a:rPr>
              <a:t>ARL IT: </a:t>
            </a:r>
            <a:endParaRPr lang="en-US" sz="2400" i="1" dirty="0">
              <a:solidFill>
                <a:srgbClr val="92D050"/>
              </a:solidFill>
            </a:endParaRPr>
          </a:p>
          <a:p>
            <a:pPr lvl="1">
              <a:spcBef>
                <a:spcPts val="0"/>
              </a:spcBef>
              <a:buFont typeface="Calibri" panose="020F0502020204030204" pitchFamily="34" charset="0"/>
              <a:buChar char="‒"/>
              <a:tabLst>
                <a:tab pos="1941513" algn="l"/>
                <a:tab pos="2060575" algn="l"/>
                <a:tab pos="2173288" algn="l"/>
              </a:tabLst>
            </a:pPr>
            <a:r>
              <a:rPr lang="en-US" sz="1800" dirty="0" smtClean="0"/>
              <a:t>Rick Jiang</a:t>
            </a:r>
            <a:endParaRPr lang="en-US" sz="1800" dirty="0"/>
          </a:p>
          <a:p>
            <a:pPr lvl="1">
              <a:spcBef>
                <a:spcPts val="0"/>
              </a:spcBef>
              <a:buFont typeface="Calibri" panose="020F0502020204030204" pitchFamily="34" charset="0"/>
              <a:buChar char="‒"/>
              <a:tabLst>
                <a:tab pos="1941513" algn="l"/>
                <a:tab pos="2060575" algn="l"/>
                <a:tab pos="2173288" algn="l"/>
              </a:tabLst>
            </a:pPr>
            <a:r>
              <a:rPr lang="en-US" sz="1800" dirty="0" smtClean="0"/>
              <a:t>Fred Shen</a:t>
            </a:r>
            <a:endParaRPr lang="en-US" sz="1800" dirty="0"/>
          </a:p>
        </p:txBody>
      </p:sp>
      <p:sp>
        <p:nvSpPr>
          <p:cNvPr id="4" name="Rectangle 3"/>
          <p:cNvSpPr/>
          <p:nvPr/>
        </p:nvSpPr>
        <p:spPr>
          <a:xfrm>
            <a:off x="3124200" y="1772921"/>
            <a:ext cx="4572000" cy="1200329"/>
          </a:xfrm>
          <a:prstGeom prst="rect">
            <a:avLst/>
          </a:prstGeom>
        </p:spPr>
        <p:txBody>
          <a:bodyPr>
            <a:spAutoFit/>
          </a:bodyPr>
          <a:lstStyle/>
          <a:p>
            <a:pPr lvl="1" indent="-284163">
              <a:spcBef>
                <a:spcPts val="0"/>
              </a:spcBef>
              <a:buFont typeface="Calibri" panose="020F0502020204030204" pitchFamily="34" charset="0"/>
              <a:buChar char="‒"/>
              <a:tabLst>
                <a:tab pos="1941513" algn="l"/>
                <a:tab pos="2060575" algn="l"/>
                <a:tab pos="2173288" algn="l"/>
              </a:tabLst>
            </a:pPr>
            <a:r>
              <a:rPr lang="en-US" dirty="0" err="1">
                <a:solidFill>
                  <a:schemeClr val="bg1"/>
                </a:solidFill>
              </a:rPr>
              <a:t>Tianfeng</a:t>
            </a:r>
            <a:r>
              <a:rPr lang="en-US" dirty="0">
                <a:solidFill>
                  <a:schemeClr val="bg1"/>
                </a:solidFill>
              </a:rPr>
              <a:t> Chai</a:t>
            </a:r>
          </a:p>
          <a:p>
            <a:pPr lvl="1" indent="-284163">
              <a:spcBef>
                <a:spcPts val="0"/>
              </a:spcBef>
              <a:buFont typeface="Calibri" panose="020F0502020204030204" pitchFamily="34" charset="0"/>
              <a:buChar char="‒"/>
              <a:tabLst>
                <a:tab pos="1941513" algn="l"/>
                <a:tab pos="2060575" algn="l"/>
                <a:tab pos="2173288" algn="l"/>
              </a:tabLst>
            </a:pPr>
            <a:r>
              <a:rPr lang="en-US" dirty="0">
                <a:solidFill>
                  <a:schemeClr val="bg1"/>
                </a:solidFill>
              </a:rPr>
              <a:t>Alice Crawford</a:t>
            </a:r>
          </a:p>
          <a:p>
            <a:pPr lvl="1" indent="-284163">
              <a:spcBef>
                <a:spcPts val="0"/>
              </a:spcBef>
              <a:buFont typeface="Calibri" panose="020F0502020204030204" pitchFamily="34" charset="0"/>
              <a:buChar char="‒"/>
              <a:tabLst>
                <a:tab pos="1941513" algn="l"/>
                <a:tab pos="2060575" algn="l"/>
                <a:tab pos="2173288" algn="l"/>
              </a:tabLst>
            </a:pPr>
            <a:r>
              <a:rPr lang="en-US" dirty="0">
                <a:solidFill>
                  <a:schemeClr val="bg1"/>
                </a:solidFill>
              </a:rPr>
              <a:t>Chris </a:t>
            </a:r>
            <a:r>
              <a:rPr lang="en-US" dirty="0" err="1">
                <a:solidFill>
                  <a:schemeClr val="bg1"/>
                </a:solidFill>
              </a:rPr>
              <a:t>Loughner</a:t>
            </a:r>
            <a:endParaRPr lang="en-US" dirty="0">
              <a:solidFill>
                <a:schemeClr val="bg1"/>
              </a:solidFill>
            </a:endParaRPr>
          </a:p>
          <a:p>
            <a:pPr lvl="1" indent="-284163">
              <a:spcBef>
                <a:spcPts val="0"/>
              </a:spcBef>
              <a:buFont typeface="Calibri" panose="020F0502020204030204" pitchFamily="34" charset="0"/>
              <a:buChar char="‒"/>
              <a:tabLst>
                <a:tab pos="1941513" algn="l"/>
                <a:tab pos="2060575" algn="l"/>
                <a:tab pos="2173288" algn="l"/>
              </a:tabLst>
            </a:pPr>
            <a:r>
              <a:rPr lang="en-US" dirty="0">
                <a:solidFill>
                  <a:schemeClr val="bg1"/>
                </a:solidFill>
              </a:rPr>
              <a:t>Roland </a:t>
            </a:r>
            <a:r>
              <a:rPr lang="en-US" dirty="0" err="1">
                <a:solidFill>
                  <a:schemeClr val="bg1"/>
                </a:solidFill>
              </a:rPr>
              <a:t>Draxler</a:t>
            </a:r>
            <a:r>
              <a:rPr lang="en-US" dirty="0">
                <a:solidFill>
                  <a:schemeClr val="bg1"/>
                </a:solidFill>
              </a:rPr>
              <a:t> </a:t>
            </a:r>
            <a:r>
              <a:rPr lang="en-US" i="1" dirty="0">
                <a:solidFill>
                  <a:schemeClr val="bg1"/>
                </a:solidFill>
              </a:rPr>
              <a:t>(retired)</a:t>
            </a:r>
            <a:endParaRPr lang="en-US" i="1" baseline="30000" dirty="0">
              <a:solidFill>
                <a:schemeClr val="bg1"/>
              </a:solidFill>
            </a:endParaRPr>
          </a:p>
        </p:txBody>
      </p:sp>
      <p:pic>
        <p:nvPicPr>
          <p:cNvPr id="2050" name="Picture 2" descr="Displaying hysplits_165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905000"/>
            <a:ext cx="2011680" cy="841250"/>
          </a:xfrm>
          <a:prstGeom prst="rect">
            <a:avLst/>
          </a:prstGeom>
          <a:solidFill>
            <a:schemeClr val="bg1"/>
          </a:solidFill>
        </p:spPr>
      </p:pic>
      <p:pic>
        <p:nvPicPr>
          <p:cNvPr id="8" name="Picture 2" descr="Premium"/>
          <p:cNvPicPr>
            <a:picLocks noChangeAspect="1" noChangeArrowheads="1"/>
          </p:cNvPicPr>
          <p:nvPr/>
        </p:nvPicPr>
        <p:blipFill rotWithShape="1">
          <a:blip r:embed="rId3">
            <a:extLst>
              <a:ext uri="{28A0092B-C50C-407E-A947-70E740481C1C}">
                <a14:useLocalDpi xmlns:a14="http://schemas.microsoft.com/office/drawing/2010/main" val="0"/>
              </a:ext>
            </a:extLst>
          </a:blip>
          <a:srcRect t="46031" b="5246"/>
          <a:stretch/>
        </p:blipFill>
        <p:spPr bwMode="auto">
          <a:xfrm>
            <a:off x="2575560" y="5105400"/>
            <a:ext cx="237744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measurement_sites\_BELTSVILLE\pictures\2007_july\_72235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2521" y="3429000"/>
            <a:ext cx="1828489" cy="13716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89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20</a:t>
            </a:fld>
            <a:endParaRPr lang="en-US" dirty="0"/>
          </a:p>
        </p:txBody>
      </p:sp>
      <p:sp>
        <p:nvSpPr>
          <p:cNvPr id="6" name="Rectangle 5"/>
          <p:cNvSpPr/>
          <p:nvPr/>
        </p:nvSpPr>
        <p:spPr>
          <a:xfrm>
            <a:off x="152400" y="1566476"/>
            <a:ext cx="4229100" cy="4791055"/>
          </a:xfrm>
          <a:prstGeom prst="rect">
            <a:avLst/>
          </a:prstGeom>
        </p:spPr>
        <p:txBody>
          <a:bodyPr wrap="square">
            <a:spAutoFit/>
          </a:bodyPr>
          <a:lstStyle/>
          <a:p>
            <a:pPr marL="171450" indent="-171450">
              <a:spcBef>
                <a:spcPts val="700"/>
              </a:spcBef>
              <a:buFont typeface="Calibri" panose="020F0502020204030204" pitchFamily="34" charset="0"/>
              <a:buChar char="●"/>
            </a:pPr>
            <a:r>
              <a:rPr lang="en-US" sz="1150" dirty="0" smtClean="0">
                <a:solidFill>
                  <a:schemeClr val="bg1"/>
                </a:solidFill>
              </a:rPr>
              <a:t>Anderson</a:t>
            </a:r>
            <a:r>
              <a:rPr lang="en-US" sz="1150" dirty="0">
                <a:solidFill>
                  <a:schemeClr val="bg1"/>
                </a:solidFill>
              </a:rPr>
              <a:t>, D., et al. (2015).  </a:t>
            </a:r>
            <a:r>
              <a:rPr lang="en-US" sz="1150" dirty="0">
                <a:solidFill>
                  <a:schemeClr val="bg1"/>
                </a:solidFill>
                <a:hlinkClick r:id="rId2"/>
              </a:rPr>
              <a:t>New Interpretation of Tropical High Ozone/Low Water Structures: Pervasive Role of Biomass Burning</a:t>
            </a:r>
            <a:r>
              <a:rPr lang="en-US" sz="1150" dirty="0">
                <a:solidFill>
                  <a:schemeClr val="bg1"/>
                </a:solidFill>
              </a:rPr>
              <a:t>. </a:t>
            </a:r>
            <a:r>
              <a:rPr lang="en-US" sz="1150" i="1" dirty="0">
                <a:solidFill>
                  <a:schemeClr val="bg1"/>
                </a:solidFill>
              </a:rPr>
              <a:t>Nature Communications, 7:10267.</a:t>
            </a:r>
          </a:p>
          <a:p>
            <a:pPr marL="171450" indent="-171450">
              <a:spcBef>
                <a:spcPts val="700"/>
              </a:spcBef>
              <a:buFont typeface="Calibri" panose="020F0502020204030204" pitchFamily="34" charset="0"/>
              <a:buChar char="●"/>
            </a:pPr>
            <a:r>
              <a:rPr lang="en-US" sz="1150" dirty="0" smtClean="0">
                <a:solidFill>
                  <a:schemeClr val="bg1"/>
                </a:solidFill>
              </a:rPr>
              <a:t>Stein</a:t>
            </a:r>
            <a:r>
              <a:rPr lang="en-US" sz="1150" dirty="0">
                <a:solidFill>
                  <a:schemeClr val="bg1"/>
                </a:solidFill>
              </a:rPr>
              <a:t>, A., et al. (2015). </a:t>
            </a:r>
            <a:r>
              <a:rPr lang="en-US" sz="1150" dirty="0">
                <a:solidFill>
                  <a:schemeClr val="bg1"/>
                </a:solidFill>
                <a:hlinkClick r:id="rId3"/>
              </a:rPr>
              <a:t>NOAA’s HYSPLIT Atmospheric Transport and Dispersion Modeling System</a:t>
            </a:r>
            <a:r>
              <a:rPr lang="en-US" sz="1150" dirty="0">
                <a:solidFill>
                  <a:schemeClr val="bg1"/>
                </a:solidFill>
              </a:rPr>
              <a:t>. </a:t>
            </a:r>
            <a:r>
              <a:rPr lang="en-US" sz="1150" i="1" dirty="0">
                <a:solidFill>
                  <a:schemeClr val="bg1"/>
                </a:solidFill>
              </a:rPr>
              <a:t>Bulletin of the American Meteorological Society, 96, 2059-2077.</a:t>
            </a:r>
            <a:endParaRPr lang="en-US" sz="1150" dirty="0">
              <a:solidFill>
                <a:schemeClr val="bg1"/>
              </a:solidFill>
            </a:endParaRPr>
          </a:p>
          <a:p>
            <a:pPr marL="171450" indent="-171450">
              <a:spcBef>
                <a:spcPts val="700"/>
              </a:spcBef>
              <a:buFont typeface="Calibri" panose="020F0502020204030204" pitchFamily="34" charset="0"/>
              <a:buChar char="●"/>
            </a:pPr>
            <a:r>
              <a:rPr lang="en-US" sz="1150" dirty="0" smtClean="0">
                <a:solidFill>
                  <a:schemeClr val="bg1"/>
                </a:solidFill>
              </a:rPr>
              <a:t>Ngan</a:t>
            </a:r>
            <a:r>
              <a:rPr lang="en-US" sz="1150" dirty="0">
                <a:solidFill>
                  <a:schemeClr val="bg1"/>
                </a:solidFill>
              </a:rPr>
              <a:t>, F., et al. (2015). </a:t>
            </a:r>
            <a:r>
              <a:rPr lang="en-US" sz="1150" dirty="0">
                <a:solidFill>
                  <a:schemeClr val="bg1"/>
                </a:solidFill>
                <a:hlinkClick r:id="rId4"/>
              </a:rPr>
              <a:t>Meteorological modeling using the WRF-ARW model for Grand Bay intensive studies of atmospheric mercury</a:t>
            </a:r>
            <a:r>
              <a:rPr lang="en-US" sz="1150" dirty="0">
                <a:solidFill>
                  <a:schemeClr val="bg1"/>
                </a:solidFill>
              </a:rPr>
              <a:t>. </a:t>
            </a:r>
            <a:r>
              <a:rPr lang="en-US" sz="1150" i="1" dirty="0">
                <a:solidFill>
                  <a:schemeClr val="bg1"/>
                </a:solidFill>
              </a:rPr>
              <a:t>Atmosphere </a:t>
            </a:r>
            <a:r>
              <a:rPr lang="en-US" sz="1150" dirty="0">
                <a:solidFill>
                  <a:schemeClr val="bg1"/>
                </a:solidFill>
              </a:rPr>
              <a:t>6, 209-233. </a:t>
            </a:r>
            <a:endParaRPr lang="en-US" sz="1150" dirty="0" smtClean="0">
              <a:solidFill>
                <a:schemeClr val="bg1"/>
              </a:solidFill>
            </a:endParaRPr>
          </a:p>
          <a:p>
            <a:pPr marL="171450" indent="-171450">
              <a:spcBef>
                <a:spcPts val="700"/>
              </a:spcBef>
              <a:buFont typeface="Calibri" panose="020F0502020204030204" pitchFamily="34" charset="0"/>
              <a:buChar char="●"/>
            </a:pPr>
            <a:r>
              <a:rPr lang="en-US" sz="1150" dirty="0" smtClean="0">
                <a:solidFill>
                  <a:schemeClr val="bg1"/>
                </a:solidFill>
              </a:rPr>
              <a:t>Brooks</a:t>
            </a:r>
            <a:r>
              <a:rPr lang="en-US" sz="1150" dirty="0">
                <a:solidFill>
                  <a:schemeClr val="bg1"/>
                </a:solidFill>
              </a:rPr>
              <a:t>, S., et al. (2014). </a:t>
            </a:r>
            <a:r>
              <a:rPr lang="en-US" sz="1150" dirty="0">
                <a:solidFill>
                  <a:schemeClr val="bg1"/>
                </a:solidFill>
                <a:hlinkClick r:id="rId5"/>
              </a:rPr>
              <a:t>Airborne Vertical Profiling of Mercury Speciation near Tullahoma, TN, USA</a:t>
            </a:r>
            <a:r>
              <a:rPr lang="en-US" sz="1150" dirty="0">
                <a:solidFill>
                  <a:schemeClr val="bg1"/>
                </a:solidFill>
              </a:rPr>
              <a:t>. </a:t>
            </a:r>
            <a:r>
              <a:rPr lang="en-US" sz="1150" i="1" dirty="0">
                <a:solidFill>
                  <a:schemeClr val="bg1"/>
                </a:solidFill>
              </a:rPr>
              <a:t>Atmosphere</a:t>
            </a:r>
            <a:r>
              <a:rPr lang="en-US" sz="1150" dirty="0">
                <a:solidFill>
                  <a:schemeClr val="bg1"/>
                </a:solidFill>
              </a:rPr>
              <a:t> </a:t>
            </a:r>
            <a:r>
              <a:rPr lang="en-US" sz="1150" b="1" i="1" dirty="0">
                <a:solidFill>
                  <a:schemeClr val="bg1"/>
                </a:solidFill>
              </a:rPr>
              <a:t>5,</a:t>
            </a:r>
            <a:r>
              <a:rPr lang="en-US" sz="1150" dirty="0">
                <a:solidFill>
                  <a:schemeClr val="bg1"/>
                </a:solidFill>
              </a:rPr>
              <a:t> 557-574</a:t>
            </a:r>
            <a:r>
              <a:rPr lang="en-US" sz="1150" dirty="0" smtClean="0">
                <a:solidFill>
                  <a:schemeClr val="bg1"/>
                </a:solidFill>
              </a:rPr>
              <a:t>.</a:t>
            </a:r>
          </a:p>
          <a:p>
            <a:pPr marL="171450" indent="-171450">
              <a:spcBef>
                <a:spcPts val="700"/>
              </a:spcBef>
              <a:buFont typeface="Calibri" panose="020F0502020204030204" pitchFamily="34" charset="0"/>
              <a:buChar char="●"/>
            </a:pPr>
            <a:r>
              <a:rPr lang="en-US" sz="1150" dirty="0" smtClean="0">
                <a:solidFill>
                  <a:schemeClr val="bg1"/>
                </a:solidFill>
              </a:rPr>
              <a:t>Lei</a:t>
            </a:r>
            <a:r>
              <a:rPr lang="en-US" sz="1150" dirty="0">
                <a:solidFill>
                  <a:schemeClr val="bg1"/>
                </a:solidFill>
              </a:rPr>
              <a:t>, H., et al. (2014). </a:t>
            </a:r>
            <a:r>
              <a:rPr lang="en-US" sz="1150" dirty="0">
                <a:solidFill>
                  <a:schemeClr val="bg1"/>
                </a:solidFill>
                <a:hlinkClick r:id="rId6"/>
              </a:rPr>
              <a:t>Projections of atmospheric mercury levels and their effect on air quality in the United States</a:t>
            </a:r>
            <a:r>
              <a:rPr lang="en-US" sz="1150" dirty="0">
                <a:solidFill>
                  <a:schemeClr val="bg1"/>
                </a:solidFill>
              </a:rPr>
              <a:t>, </a:t>
            </a:r>
            <a:r>
              <a:rPr lang="en-US" sz="1150" i="1" dirty="0">
                <a:solidFill>
                  <a:schemeClr val="bg1"/>
                </a:solidFill>
              </a:rPr>
              <a:t>Atmos. Chem. Phys.</a:t>
            </a:r>
            <a:r>
              <a:rPr lang="en-US" sz="1150" dirty="0">
                <a:solidFill>
                  <a:schemeClr val="bg1"/>
                </a:solidFill>
              </a:rPr>
              <a:t> </a:t>
            </a:r>
            <a:r>
              <a:rPr lang="en-US" sz="1150" b="1" dirty="0">
                <a:solidFill>
                  <a:schemeClr val="bg1"/>
                </a:solidFill>
              </a:rPr>
              <a:t>14, </a:t>
            </a:r>
            <a:r>
              <a:rPr lang="en-US" sz="1150" dirty="0">
                <a:solidFill>
                  <a:schemeClr val="bg1"/>
                </a:solidFill>
              </a:rPr>
              <a:t>783-795. </a:t>
            </a:r>
          </a:p>
          <a:p>
            <a:pPr marL="171450" indent="-171450">
              <a:spcBef>
                <a:spcPts val="700"/>
              </a:spcBef>
              <a:buFont typeface="Calibri" panose="020F0502020204030204" pitchFamily="34" charset="0"/>
              <a:buChar char="●"/>
            </a:pPr>
            <a:r>
              <a:rPr lang="en-US" sz="1150" dirty="0" smtClean="0">
                <a:solidFill>
                  <a:schemeClr val="bg1"/>
                </a:solidFill>
              </a:rPr>
              <a:t>Ren</a:t>
            </a:r>
            <a:r>
              <a:rPr lang="en-US" sz="1150" dirty="0">
                <a:solidFill>
                  <a:schemeClr val="bg1"/>
                </a:solidFill>
              </a:rPr>
              <a:t>, X., et al. (2014). </a:t>
            </a:r>
            <a:r>
              <a:rPr lang="en-US" sz="1150" dirty="0">
                <a:solidFill>
                  <a:schemeClr val="bg1"/>
                </a:solidFill>
                <a:hlinkClick r:id="rId7"/>
              </a:rPr>
              <a:t>Mercury Speciation at a Coastal Site in the Northern Gulf of Mexico: Results from the Grand Bay Intensive Studies in Summer 2010 and Spring 2011</a:t>
            </a:r>
            <a:r>
              <a:rPr lang="en-US" sz="1150" dirty="0">
                <a:solidFill>
                  <a:schemeClr val="bg1"/>
                </a:solidFill>
              </a:rPr>
              <a:t>. </a:t>
            </a:r>
            <a:r>
              <a:rPr lang="en-US" sz="1150" i="1" dirty="0">
                <a:solidFill>
                  <a:schemeClr val="bg1"/>
                </a:solidFill>
              </a:rPr>
              <a:t>Atmosphere</a:t>
            </a:r>
            <a:r>
              <a:rPr lang="en-US" sz="1150" dirty="0">
                <a:solidFill>
                  <a:schemeClr val="bg1"/>
                </a:solidFill>
              </a:rPr>
              <a:t> 5, </a:t>
            </a:r>
            <a:r>
              <a:rPr lang="en-US" sz="1150" dirty="0" smtClean="0">
                <a:solidFill>
                  <a:schemeClr val="bg1"/>
                </a:solidFill>
              </a:rPr>
              <a:t>230-51.</a:t>
            </a:r>
          </a:p>
          <a:p>
            <a:pPr marL="171450" indent="-171450">
              <a:spcBef>
                <a:spcPts val="700"/>
              </a:spcBef>
              <a:buFont typeface="Calibri" panose="020F0502020204030204" pitchFamily="34" charset="0"/>
              <a:buChar char="●"/>
            </a:pPr>
            <a:r>
              <a:rPr lang="en-US" sz="1150" dirty="0" err="1" smtClean="0">
                <a:solidFill>
                  <a:schemeClr val="bg1"/>
                </a:solidFill>
              </a:rPr>
              <a:t>Denkenberger</a:t>
            </a:r>
            <a:r>
              <a:rPr lang="en-US" sz="1150" dirty="0">
                <a:solidFill>
                  <a:schemeClr val="bg1"/>
                </a:solidFill>
              </a:rPr>
              <a:t>, J.S., et al. (2012). </a:t>
            </a:r>
            <a:r>
              <a:rPr lang="en-US" sz="1150" dirty="0">
                <a:solidFill>
                  <a:schemeClr val="bg1"/>
                </a:solidFill>
                <a:hlinkClick r:id="rId8"/>
              </a:rPr>
              <a:t>A Synthesis of Rates and Controls on Elemental Mercury Evasion in the Great Lakes Basin</a:t>
            </a:r>
            <a:r>
              <a:rPr lang="en-US" sz="1150" dirty="0">
                <a:solidFill>
                  <a:schemeClr val="bg1"/>
                </a:solidFill>
              </a:rPr>
              <a:t>. </a:t>
            </a:r>
            <a:r>
              <a:rPr lang="en-US" sz="1150" i="1" dirty="0">
                <a:solidFill>
                  <a:schemeClr val="bg1"/>
                </a:solidFill>
              </a:rPr>
              <a:t>Environmental Pollution </a:t>
            </a:r>
            <a:r>
              <a:rPr lang="en-US" sz="1150" dirty="0">
                <a:solidFill>
                  <a:schemeClr val="bg1"/>
                </a:solidFill>
              </a:rPr>
              <a:t>161, 291-298. </a:t>
            </a:r>
            <a:endParaRPr lang="en-US" sz="1150" dirty="0" smtClean="0">
              <a:solidFill>
                <a:schemeClr val="bg1"/>
              </a:solidFill>
            </a:endParaRPr>
          </a:p>
          <a:p>
            <a:pPr marL="171450" indent="-171450">
              <a:spcBef>
                <a:spcPts val="700"/>
              </a:spcBef>
              <a:buFont typeface="Calibri" panose="020F0502020204030204" pitchFamily="34" charset="0"/>
              <a:buChar char="●"/>
            </a:pPr>
            <a:r>
              <a:rPr lang="en-US" sz="1150" dirty="0" err="1" smtClean="0">
                <a:solidFill>
                  <a:schemeClr val="bg1"/>
                </a:solidFill>
              </a:rPr>
              <a:t>Schmeltz</a:t>
            </a:r>
            <a:r>
              <a:rPr lang="en-US" sz="1150" dirty="0">
                <a:solidFill>
                  <a:schemeClr val="bg1"/>
                </a:solidFill>
              </a:rPr>
              <a:t>, D., et al. (2011). </a:t>
            </a:r>
            <a:r>
              <a:rPr lang="en-US" sz="1150" dirty="0" err="1">
                <a:solidFill>
                  <a:schemeClr val="bg1"/>
                </a:solidFill>
                <a:hlinkClick r:id="rId9"/>
              </a:rPr>
              <a:t>MercNet</a:t>
            </a:r>
            <a:r>
              <a:rPr lang="en-US" sz="1150" dirty="0">
                <a:solidFill>
                  <a:schemeClr val="bg1"/>
                </a:solidFill>
                <a:hlinkClick r:id="rId9"/>
              </a:rPr>
              <a:t>: a National Monitoring Network to Assess Responses to Changing Mercury Emissions in the United States</a:t>
            </a:r>
            <a:r>
              <a:rPr lang="en-US" sz="1150" dirty="0">
                <a:solidFill>
                  <a:schemeClr val="bg1"/>
                </a:solidFill>
              </a:rPr>
              <a:t>. </a:t>
            </a:r>
            <a:r>
              <a:rPr lang="en-US" sz="1150" i="1" dirty="0">
                <a:solidFill>
                  <a:schemeClr val="bg1"/>
                </a:solidFill>
              </a:rPr>
              <a:t>Ecotoxicology</a:t>
            </a:r>
            <a:r>
              <a:rPr lang="en-US" sz="1150" dirty="0">
                <a:solidFill>
                  <a:schemeClr val="bg1"/>
                </a:solidFill>
              </a:rPr>
              <a:t> 20: 1713-1725</a:t>
            </a:r>
            <a:r>
              <a:rPr lang="en-US" sz="1150" dirty="0" smtClean="0">
                <a:solidFill>
                  <a:schemeClr val="bg1"/>
                </a:solidFill>
              </a:rPr>
              <a:t>.</a:t>
            </a:r>
            <a:endParaRPr lang="en-US" sz="1150" dirty="0">
              <a:solidFill>
                <a:schemeClr val="bg1"/>
              </a:solidFill>
            </a:endParaRPr>
          </a:p>
        </p:txBody>
      </p:sp>
      <p:sp>
        <p:nvSpPr>
          <p:cNvPr id="7" name="Rectangle 6"/>
          <p:cNvSpPr/>
          <p:nvPr/>
        </p:nvSpPr>
        <p:spPr>
          <a:xfrm>
            <a:off x="4648200" y="2849701"/>
            <a:ext cx="4267200" cy="3801041"/>
          </a:xfrm>
          <a:prstGeom prst="rect">
            <a:avLst/>
          </a:prstGeom>
        </p:spPr>
        <p:txBody>
          <a:bodyPr wrap="square">
            <a:spAutoFit/>
          </a:bodyPr>
          <a:lstStyle/>
          <a:p>
            <a:pPr marL="171450" indent="-171450">
              <a:spcBef>
                <a:spcPts val="600"/>
              </a:spcBef>
              <a:buFont typeface="Calibri" panose="020F0502020204030204" pitchFamily="34" charset="0"/>
              <a:buChar char="●"/>
            </a:pPr>
            <a:r>
              <a:rPr lang="en-US" sz="1150" dirty="0" smtClean="0">
                <a:solidFill>
                  <a:schemeClr val="bg1"/>
                </a:solidFill>
              </a:rPr>
              <a:t>Cohen</a:t>
            </a:r>
            <a:r>
              <a:rPr lang="en-US" sz="1150" dirty="0">
                <a:solidFill>
                  <a:schemeClr val="bg1"/>
                </a:solidFill>
              </a:rPr>
              <a:t>, M.</a:t>
            </a:r>
            <a:r>
              <a:rPr lang="en-US" sz="1150" i="1" dirty="0">
                <a:solidFill>
                  <a:schemeClr val="bg1"/>
                </a:solidFill>
              </a:rPr>
              <a:t> (2016). </a:t>
            </a:r>
            <a:r>
              <a:rPr lang="en-US" sz="1150" i="1" dirty="0">
                <a:solidFill>
                  <a:schemeClr val="bg1"/>
                </a:solidFill>
                <a:hlinkClick r:id="rId10"/>
              </a:rPr>
              <a:t>Modeling Atmospheric Mercury Deposition to the Great Lakes: Updated Analysis</a:t>
            </a:r>
            <a:r>
              <a:rPr lang="en-US" sz="1150" i="1" dirty="0">
                <a:solidFill>
                  <a:schemeClr val="bg1"/>
                </a:solidFill>
              </a:rPr>
              <a:t>. </a:t>
            </a:r>
            <a:r>
              <a:rPr lang="en-US" sz="1150" dirty="0">
                <a:solidFill>
                  <a:schemeClr val="bg1"/>
                </a:solidFill>
              </a:rPr>
              <a:t>GLRI </a:t>
            </a:r>
            <a:r>
              <a:rPr lang="en-US" sz="1150" dirty="0" smtClean="0">
                <a:solidFill>
                  <a:schemeClr val="bg1"/>
                </a:solidFill>
              </a:rPr>
              <a:t>FY13 Final </a:t>
            </a:r>
            <a:r>
              <a:rPr lang="en-US" sz="1150" dirty="0">
                <a:solidFill>
                  <a:schemeClr val="bg1"/>
                </a:solidFill>
              </a:rPr>
              <a:t>Report.  </a:t>
            </a:r>
          </a:p>
          <a:p>
            <a:pPr marL="171450" indent="-171450">
              <a:spcBef>
                <a:spcPts val="600"/>
              </a:spcBef>
              <a:buFont typeface="Calibri" panose="020F0502020204030204" pitchFamily="34" charset="0"/>
              <a:buChar char="●"/>
            </a:pPr>
            <a:r>
              <a:rPr lang="en-US" sz="1150" dirty="0" smtClean="0">
                <a:solidFill>
                  <a:schemeClr val="bg1"/>
                </a:solidFill>
              </a:rPr>
              <a:t>Evans, D. W., et al. (2015). </a:t>
            </a:r>
            <a:r>
              <a:rPr lang="en-US" sz="1150" i="1" dirty="0" smtClean="0">
                <a:solidFill>
                  <a:schemeClr val="bg1"/>
                </a:solidFill>
                <a:hlinkClick r:id="rId11"/>
              </a:rPr>
              <a:t>White Paper on Gulf of Mexico Mercury Fate and Transport: Applying Scientific Research to Reduce the Risk from Mercury in Gulf of Mexico Seafood</a:t>
            </a:r>
            <a:r>
              <a:rPr lang="en-US" sz="1150" dirty="0" smtClean="0">
                <a:solidFill>
                  <a:schemeClr val="bg1"/>
                </a:solidFill>
              </a:rPr>
              <a:t>. NOAA Technical Memorandum, NOS NCCOS #192. </a:t>
            </a:r>
          </a:p>
          <a:p>
            <a:pPr marL="171450" indent="-171450">
              <a:spcBef>
                <a:spcPts val="600"/>
              </a:spcBef>
              <a:buFont typeface="Calibri" panose="020F0502020204030204" pitchFamily="34" charset="0"/>
              <a:buChar char="●"/>
            </a:pPr>
            <a:r>
              <a:rPr lang="en-US" sz="1150" dirty="0" smtClean="0">
                <a:solidFill>
                  <a:schemeClr val="bg1"/>
                </a:solidFill>
              </a:rPr>
              <a:t>Cohen</a:t>
            </a:r>
            <a:r>
              <a:rPr lang="en-US" sz="1150" dirty="0">
                <a:solidFill>
                  <a:schemeClr val="bg1"/>
                </a:solidFill>
              </a:rPr>
              <a:t>, M., et al. (2014). </a:t>
            </a:r>
            <a:r>
              <a:rPr lang="en-US" sz="1150" i="1" dirty="0">
                <a:solidFill>
                  <a:schemeClr val="bg1"/>
                </a:solidFill>
                <a:hlinkClick r:id="rId12"/>
              </a:rPr>
              <a:t>Modeling Atmospheric Mercury Deposition to the Great Lakes: Projected Consequences of Alternative Future Emissions Scenarios</a:t>
            </a:r>
            <a:r>
              <a:rPr lang="en-US" sz="1150" i="1" dirty="0">
                <a:solidFill>
                  <a:schemeClr val="bg1"/>
                </a:solidFill>
              </a:rPr>
              <a:t>.</a:t>
            </a:r>
            <a:r>
              <a:rPr lang="en-US" sz="1150" b="1" dirty="0">
                <a:solidFill>
                  <a:schemeClr val="bg1"/>
                </a:solidFill>
              </a:rPr>
              <a:t> </a:t>
            </a:r>
            <a:r>
              <a:rPr lang="en-US" sz="1150" dirty="0">
                <a:solidFill>
                  <a:schemeClr val="bg1"/>
                </a:solidFill>
              </a:rPr>
              <a:t>GLRI </a:t>
            </a:r>
            <a:r>
              <a:rPr lang="en-US" sz="1150" dirty="0" smtClean="0">
                <a:solidFill>
                  <a:schemeClr val="bg1"/>
                </a:solidFill>
              </a:rPr>
              <a:t>FY12 Final </a:t>
            </a:r>
            <a:r>
              <a:rPr lang="en-US" sz="1150" dirty="0">
                <a:solidFill>
                  <a:schemeClr val="bg1"/>
                </a:solidFill>
              </a:rPr>
              <a:t>Report. </a:t>
            </a:r>
          </a:p>
          <a:p>
            <a:pPr marL="171450" indent="-171450">
              <a:spcBef>
                <a:spcPts val="600"/>
              </a:spcBef>
              <a:buFont typeface="Calibri" panose="020F0502020204030204" pitchFamily="34" charset="0"/>
              <a:buChar char="●"/>
            </a:pPr>
            <a:r>
              <a:rPr lang="en-US" sz="1150" dirty="0" smtClean="0">
                <a:solidFill>
                  <a:schemeClr val="bg1"/>
                </a:solidFill>
              </a:rPr>
              <a:t>Cohen</a:t>
            </a:r>
            <a:r>
              <a:rPr lang="en-US" sz="1150" dirty="0">
                <a:solidFill>
                  <a:schemeClr val="bg1"/>
                </a:solidFill>
              </a:rPr>
              <a:t>, M., et al. (2013). </a:t>
            </a:r>
            <a:r>
              <a:rPr lang="en-US" sz="1150" i="1" dirty="0">
                <a:solidFill>
                  <a:schemeClr val="bg1"/>
                </a:solidFill>
                <a:hlinkClick r:id="rId13"/>
              </a:rPr>
              <a:t>Modeling Atmospheric Mercury Deposition to the Great Lakes: Examination of the Influence of Variations in Model Inputs, Parameters, and Algorithms on Model Results</a:t>
            </a:r>
            <a:r>
              <a:rPr lang="en-US" sz="1150" i="1" dirty="0">
                <a:solidFill>
                  <a:schemeClr val="bg1"/>
                </a:solidFill>
              </a:rPr>
              <a:t>.</a:t>
            </a:r>
            <a:r>
              <a:rPr lang="en-US" sz="1150" b="1" dirty="0">
                <a:solidFill>
                  <a:schemeClr val="bg1"/>
                </a:solidFill>
              </a:rPr>
              <a:t> </a:t>
            </a:r>
            <a:r>
              <a:rPr lang="en-US" sz="1150" dirty="0">
                <a:solidFill>
                  <a:schemeClr val="bg1"/>
                </a:solidFill>
              </a:rPr>
              <a:t>GLRI </a:t>
            </a:r>
            <a:r>
              <a:rPr lang="en-US" sz="1150" dirty="0" smtClean="0">
                <a:solidFill>
                  <a:schemeClr val="bg1"/>
                </a:solidFill>
              </a:rPr>
              <a:t>FY11 Final </a:t>
            </a:r>
            <a:r>
              <a:rPr lang="en-US" sz="1150" dirty="0">
                <a:solidFill>
                  <a:schemeClr val="bg1"/>
                </a:solidFill>
              </a:rPr>
              <a:t>Report.  </a:t>
            </a:r>
            <a:endParaRPr lang="en-US" sz="1150" dirty="0" smtClean="0">
              <a:solidFill>
                <a:schemeClr val="bg1"/>
              </a:solidFill>
            </a:endParaRPr>
          </a:p>
          <a:p>
            <a:pPr marL="171450" indent="-171450">
              <a:spcBef>
                <a:spcPts val="600"/>
              </a:spcBef>
              <a:buFont typeface="Calibri" panose="020F0502020204030204" pitchFamily="34" charset="0"/>
              <a:buChar char="●"/>
            </a:pPr>
            <a:r>
              <a:rPr lang="en-US" sz="1150" dirty="0" smtClean="0">
                <a:solidFill>
                  <a:schemeClr val="bg1"/>
                </a:solidFill>
              </a:rPr>
              <a:t>Cohen, M. (2012). </a:t>
            </a:r>
            <a:r>
              <a:rPr lang="en-US" sz="1150" u="sng" dirty="0" smtClean="0">
                <a:solidFill>
                  <a:schemeClr val="bg1"/>
                </a:solidFill>
              </a:rPr>
              <a:t>Notes on Mercury Emissions and Atmospheric Deposition within the Lake Superior Basin</a:t>
            </a:r>
            <a:r>
              <a:rPr lang="en-US" sz="1150" dirty="0" smtClean="0">
                <a:solidFill>
                  <a:schemeClr val="bg1"/>
                </a:solidFill>
              </a:rPr>
              <a:t>. A report requested by the binational </a:t>
            </a:r>
            <a:r>
              <a:rPr lang="en-US" sz="1150" i="1" dirty="0" smtClean="0">
                <a:solidFill>
                  <a:schemeClr val="bg1"/>
                </a:solidFill>
              </a:rPr>
              <a:t>Lake Superior Work Group</a:t>
            </a:r>
            <a:r>
              <a:rPr lang="en-US" sz="1150" dirty="0" smtClean="0">
                <a:solidFill>
                  <a:schemeClr val="bg1"/>
                </a:solidFill>
              </a:rPr>
              <a:t>.</a:t>
            </a:r>
            <a:endParaRPr lang="en-US" sz="1150" dirty="0">
              <a:solidFill>
                <a:schemeClr val="bg1"/>
              </a:solidFill>
            </a:endParaRPr>
          </a:p>
          <a:p>
            <a:pPr marL="171450" indent="-171450">
              <a:spcBef>
                <a:spcPts val="600"/>
              </a:spcBef>
              <a:buFont typeface="Calibri" panose="020F0502020204030204" pitchFamily="34" charset="0"/>
              <a:buChar char="●"/>
            </a:pPr>
            <a:r>
              <a:rPr lang="en-US" sz="1150" dirty="0" smtClean="0">
                <a:solidFill>
                  <a:schemeClr val="bg1"/>
                </a:solidFill>
              </a:rPr>
              <a:t>Cohen</a:t>
            </a:r>
            <a:r>
              <a:rPr lang="en-US" sz="1150" dirty="0">
                <a:solidFill>
                  <a:schemeClr val="bg1"/>
                </a:solidFill>
              </a:rPr>
              <a:t>, M., et al. (2011). </a:t>
            </a:r>
            <a:r>
              <a:rPr lang="en-US" sz="1150" i="1" dirty="0">
                <a:solidFill>
                  <a:schemeClr val="bg1"/>
                </a:solidFill>
                <a:hlinkClick r:id="rId14"/>
              </a:rPr>
              <a:t>Modeling Atmospheric Mercury Deposition to the Great Lakes</a:t>
            </a:r>
            <a:r>
              <a:rPr lang="en-US" sz="1150" i="1" dirty="0">
                <a:solidFill>
                  <a:schemeClr val="bg1"/>
                </a:solidFill>
              </a:rPr>
              <a:t>.</a:t>
            </a:r>
            <a:r>
              <a:rPr lang="en-US" sz="1150" b="1" dirty="0">
                <a:solidFill>
                  <a:schemeClr val="bg1"/>
                </a:solidFill>
              </a:rPr>
              <a:t> </a:t>
            </a:r>
            <a:r>
              <a:rPr lang="en-US" sz="1150" dirty="0">
                <a:solidFill>
                  <a:schemeClr val="bg1"/>
                </a:solidFill>
              </a:rPr>
              <a:t>GLRI </a:t>
            </a:r>
            <a:r>
              <a:rPr lang="en-US" sz="1150" dirty="0" smtClean="0">
                <a:solidFill>
                  <a:schemeClr val="bg1"/>
                </a:solidFill>
              </a:rPr>
              <a:t>FY10 Final </a:t>
            </a:r>
            <a:r>
              <a:rPr lang="en-US" sz="1150" dirty="0">
                <a:solidFill>
                  <a:schemeClr val="bg1"/>
                </a:solidFill>
              </a:rPr>
              <a:t>Report</a:t>
            </a:r>
            <a:r>
              <a:rPr lang="en-US" sz="1150" dirty="0" smtClean="0">
                <a:solidFill>
                  <a:schemeClr val="bg1"/>
                </a:solidFill>
              </a:rPr>
              <a:t>.</a:t>
            </a:r>
            <a:r>
              <a:rPr lang="en-US" sz="1150" dirty="0">
                <a:solidFill>
                  <a:schemeClr val="bg1"/>
                </a:solidFill>
              </a:rPr>
              <a:t> </a:t>
            </a:r>
          </a:p>
        </p:txBody>
      </p:sp>
      <p:sp>
        <p:nvSpPr>
          <p:cNvPr id="2" name="Rectangle 1"/>
          <p:cNvSpPr/>
          <p:nvPr/>
        </p:nvSpPr>
        <p:spPr>
          <a:xfrm>
            <a:off x="478305" y="990600"/>
            <a:ext cx="3509743" cy="461665"/>
          </a:xfrm>
          <a:prstGeom prst="rect">
            <a:avLst/>
          </a:prstGeom>
        </p:spPr>
        <p:txBody>
          <a:bodyPr wrap="none">
            <a:spAutoFit/>
          </a:bodyPr>
          <a:lstStyle/>
          <a:p>
            <a:pPr>
              <a:spcBef>
                <a:spcPts val="2400"/>
              </a:spcBef>
            </a:pPr>
            <a:r>
              <a:rPr lang="en-US" sz="2400" u="sng" dirty="0" smtClean="0">
                <a:solidFill>
                  <a:srgbClr val="92D050"/>
                </a:solidFill>
              </a:rPr>
              <a:t>Peer Reviewed (published)</a:t>
            </a:r>
            <a:endParaRPr lang="en-US" sz="2400" u="sng" dirty="0">
              <a:solidFill>
                <a:srgbClr val="92D050"/>
              </a:solidFill>
            </a:endParaRPr>
          </a:p>
        </p:txBody>
      </p:sp>
      <p:sp>
        <p:nvSpPr>
          <p:cNvPr id="3" name="Rectangle 2"/>
          <p:cNvSpPr/>
          <p:nvPr/>
        </p:nvSpPr>
        <p:spPr>
          <a:xfrm>
            <a:off x="4572000" y="537865"/>
            <a:ext cx="4419600" cy="1908215"/>
          </a:xfrm>
          <a:prstGeom prst="rect">
            <a:avLst/>
          </a:prstGeom>
        </p:spPr>
        <p:txBody>
          <a:bodyPr wrap="square">
            <a:spAutoFit/>
          </a:bodyPr>
          <a:lstStyle/>
          <a:p>
            <a:pPr marL="171450" indent="-171450">
              <a:spcBef>
                <a:spcPts val="600"/>
              </a:spcBef>
              <a:buFont typeface="Calibri" panose="020F0502020204030204" pitchFamily="34" charset="0"/>
              <a:buChar char="●"/>
            </a:pPr>
            <a:r>
              <a:rPr lang="en-US" sz="1150" dirty="0">
                <a:solidFill>
                  <a:schemeClr val="bg1"/>
                </a:solidFill>
              </a:rPr>
              <a:t>Cohen, M., et al. (2016). </a:t>
            </a:r>
            <a:r>
              <a:rPr lang="en-US" sz="1150" dirty="0">
                <a:solidFill>
                  <a:schemeClr val="bg1"/>
                </a:solidFill>
                <a:hlinkClick r:id="rId15"/>
              </a:rPr>
              <a:t>Modeling the global atmospheric transport and deposition of mercury to the Great Lakes</a:t>
            </a:r>
            <a:r>
              <a:rPr lang="en-US" sz="1150" dirty="0">
                <a:solidFill>
                  <a:schemeClr val="bg1"/>
                </a:solidFill>
              </a:rPr>
              <a:t>. </a:t>
            </a:r>
            <a:r>
              <a:rPr lang="en-US" sz="1150" i="1" dirty="0">
                <a:solidFill>
                  <a:schemeClr val="bg1"/>
                </a:solidFill>
              </a:rPr>
              <a:t>Elementa, Submitted.</a:t>
            </a:r>
            <a:endParaRPr lang="en-US" sz="1150" dirty="0">
              <a:solidFill>
                <a:schemeClr val="bg1"/>
              </a:solidFill>
            </a:endParaRPr>
          </a:p>
          <a:p>
            <a:pPr marL="171450" indent="-171450">
              <a:spcBef>
                <a:spcPts val="600"/>
              </a:spcBef>
              <a:buFont typeface="Calibri" panose="020F0502020204030204" pitchFamily="34" charset="0"/>
              <a:buChar char="●"/>
            </a:pPr>
            <a:r>
              <a:rPr lang="en-US" sz="1150" dirty="0" smtClean="0">
                <a:solidFill>
                  <a:schemeClr val="bg1"/>
                </a:solidFill>
              </a:rPr>
              <a:t>Ren</a:t>
            </a:r>
            <a:r>
              <a:rPr lang="en-US" sz="1150" dirty="0">
                <a:solidFill>
                  <a:schemeClr val="bg1"/>
                </a:solidFill>
              </a:rPr>
              <a:t>, X., et al. (2016).  </a:t>
            </a:r>
            <a:r>
              <a:rPr lang="en-US" sz="1150" u="sng" dirty="0">
                <a:solidFill>
                  <a:schemeClr val="bg1"/>
                </a:solidFill>
              </a:rPr>
              <a:t>Atmospheric Mercury Measurements at a Suburban Site in the Mid-Atlantic United States: Inter-annual, Seasonal and Diurnal Variations and Source-Receptor Correlation</a:t>
            </a:r>
            <a:r>
              <a:rPr lang="en-US" sz="1150" dirty="0">
                <a:solidFill>
                  <a:schemeClr val="bg1"/>
                </a:solidFill>
              </a:rPr>
              <a:t>. </a:t>
            </a:r>
            <a:r>
              <a:rPr lang="en-US" sz="1150" i="1" dirty="0">
                <a:solidFill>
                  <a:schemeClr val="bg1"/>
                </a:solidFill>
              </a:rPr>
              <a:t>Atmospheric Environment, Submitted</a:t>
            </a:r>
            <a:r>
              <a:rPr lang="en-US" sz="1150" i="1" dirty="0" smtClean="0">
                <a:solidFill>
                  <a:schemeClr val="bg1"/>
                </a:solidFill>
              </a:rPr>
              <a:t>.</a:t>
            </a:r>
          </a:p>
          <a:p>
            <a:pPr marL="171450" indent="-171450">
              <a:spcBef>
                <a:spcPts val="600"/>
              </a:spcBef>
              <a:buFont typeface="Calibri" panose="020F0502020204030204" pitchFamily="34" charset="0"/>
              <a:buChar char="●"/>
            </a:pPr>
            <a:r>
              <a:rPr lang="en-US" sz="1150" dirty="0" smtClean="0">
                <a:solidFill>
                  <a:schemeClr val="bg1"/>
                </a:solidFill>
              </a:rPr>
              <a:t>Zhou, C., et al. (2016</a:t>
            </a:r>
            <a:r>
              <a:rPr lang="en-US" sz="1150" dirty="0">
                <a:solidFill>
                  <a:schemeClr val="bg1"/>
                </a:solidFill>
              </a:rPr>
              <a:t>). </a:t>
            </a:r>
            <a:r>
              <a:rPr lang="en-US" sz="1150" u="sng" dirty="0">
                <a:solidFill>
                  <a:schemeClr val="bg1"/>
                </a:solidFill>
              </a:rPr>
              <a:t>Mercury temporal trends in top predator fish of the Laurentian Great Lakes from 2004 to 2014: are global mercury inputs affecting the Great Lakes ecosystem</a:t>
            </a:r>
            <a:r>
              <a:rPr lang="en-US" sz="1150" u="sng" dirty="0" smtClean="0">
                <a:solidFill>
                  <a:schemeClr val="bg1"/>
                </a:solidFill>
              </a:rPr>
              <a:t>?</a:t>
            </a:r>
            <a:r>
              <a:rPr lang="en-US" sz="1150" dirty="0" smtClean="0">
                <a:solidFill>
                  <a:schemeClr val="bg1"/>
                </a:solidFill>
              </a:rPr>
              <a:t> </a:t>
            </a:r>
            <a:r>
              <a:rPr lang="en-US" sz="1150" i="1" dirty="0" smtClean="0">
                <a:solidFill>
                  <a:schemeClr val="bg1"/>
                </a:solidFill>
              </a:rPr>
              <a:t>ES&amp;T, in prep.</a:t>
            </a:r>
            <a:endParaRPr lang="en-US" sz="1150" i="1" dirty="0">
              <a:solidFill>
                <a:schemeClr val="bg1"/>
              </a:solidFill>
            </a:endParaRPr>
          </a:p>
        </p:txBody>
      </p:sp>
      <p:sp>
        <p:nvSpPr>
          <p:cNvPr id="9" name="Rectangle 8"/>
          <p:cNvSpPr/>
          <p:nvPr/>
        </p:nvSpPr>
        <p:spPr>
          <a:xfrm>
            <a:off x="5029200" y="76200"/>
            <a:ext cx="3536866" cy="461665"/>
          </a:xfrm>
          <a:prstGeom prst="rect">
            <a:avLst/>
          </a:prstGeom>
        </p:spPr>
        <p:txBody>
          <a:bodyPr wrap="none">
            <a:spAutoFit/>
          </a:bodyPr>
          <a:lstStyle/>
          <a:p>
            <a:pPr>
              <a:spcBef>
                <a:spcPts val="2400"/>
              </a:spcBef>
            </a:pPr>
            <a:r>
              <a:rPr lang="en-US" sz="2400" u="sng" dirty="0" smtClean="0">
                <a:solidFill>
                  <a:srgbClr val="92D050"/>
                </a:solidFill>
              </a:rPr>
              <a:t>Peer Reviewed (in process)</a:t>
            </a:r>
            <a:endParaRPr lang="en-US" sz="2400" u="sng" dirty="0">
              <a:solidFill>
                <a:srgbClr val="92D050"/>
              </a:solidFill>
            </a:endParaRPr>
          </a:p>
        </p:txBody>
      </p:sp>
      <p:sp>
        <p:nvSpPr>
          <p:cNvPr id="10" name="Rectangle 9"/>
          <p:cNvSpPr/>
          <p:nvPr/>
        </p:nvSpPr>
        <p:spPr>
          <a:xfrm>
            <a:off x="5638800" y="2362200"/>
            <a:ext cx="2369495" cy="461665"/>
          </a:xfrm>
          <a:prstGeom prst="rect">
            <a:avLst/>
          </a:prstGeom>
        </p:spPr>
        <p:txBody>
          <a:bodyPr wrap="none">
            <a:spAutoFit/>
          </a:bodyPr>
          <a:lstStyle/>
          <a:p>
            <a:pPr>
              <a:spcBef>
                <a:spcPts val="2400"/>
              </a:spcBef>
            </a:pPr>
            <a:r>
              <a:rPr lang="en-US" sz="2400" u="sng" dirty="0" smtClean="0">
                <a:solidFill>
                  <a:srgbClr val="92D050"/>
                </a:solidFill>
              </a:rPr>
              <a:t>Technical Reports</a:t>
            </a:r>
            <a:endParaRPr lang="en-US" sz="2400" u="sng" dirty="0">
              <a:solidFill>
                <a:srgbClr val="92D050"/>
              </a:solidFill>
            </a:endParaRPr>
          </a:p>
        </p:txBody>
      </p:sp>
      <p:sp>
        <p:nvSpPr>
          <p:cNvPr id="14" name="TextBox 13"/>
          <p:cNvSpPr txBox="1"/>
          <p:nvPr/>
        </p:nvSpPr>
        <p:spPr>
          <a:xfrm>
            <a:off x="237058" y="191869"/>
            <a:ext cx="4030142" cy="646331"/>
          </a:xfrm>
          <a:prstGeom prst="rect">
            <a:avLst/>
          </a:prstGeom>
          <a:noFill/>
        </p:spPr>
        <p:txBody>
          <a:bodyPr wrap="none" rtlCol="0">
            <a:spAutoFit/>
          </a:bodyPr>
          <a:lstStyle/>
          <a:p>
            <a:r>
              <a:rPr lang="en-US" sz="3600" dirty="0" smtClean="0">
                <a:solidFill>
                  <a:schemeClr val="bg1"/>
                </a:solidFill>
                <a:latin typeface="+mj-lt"/>
              </a:rPr>
              <a:t>Quality: </a:t>
            </a:r>
            <a:r>
              <a:rPr lang="en-US" sz="3600" i="1" dirty="0" smtClean="0">
                <a:solidFill>
                  <a:srgbClr val="92D050"/>
                </a:solidFill>
                <a:latin typeface="+mj-lt"/>
              </a:rPr>
              <a:t>Publications</a:t>
            </a:r>
          </a:p>
        </p:txBody>
      </p:sp>
    </p:spTree>
    <p:extLst>
      <p:ext uri="{BB962C8B-B14F-4D97-AF65-F5344CB8AC3E}">
        <p14:creationId xmlns:p14="http://schemas.microsoft.com/office/powerpoint/2010/main" val="350484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21</a:t>
            </a:fld>
            <a:endParaRPr lang="en-US" dirty="0"/>
          </a:p>
        </p:txBody>
      </p:sp>
      <p:sp>
        <p:nvSpPr>
          <p:cNvPr id="6" name="Rectangle 5"/>
          <p:cNvSpPr/>
          <p:nvPr/>
        </p:nvSpPr>
        <p:spPr>
          <a:xfrm>
            <a:off x="457200" y="1219200"/>
            <a:ext cx="4724400" cy="2708434"/>
          </a:xfrm>
          <a:prstGeom prst="rect">
            <a:avLst/>
          </a:prstGeom>
        </p:spPr>
        <p:txBody>
          <a:bodyPr wrap="square">
            <a:spAutoFit/>
          </a:bodyPr>
          <a:lstStyle/>
          <a:p>
            <a:pPr marL="346075" indent="-346075">
              <a:spcBef>
                <a:spcPts val="1200"/>
              </a:spcBef>
              <a:buClr>
                <a:srgbClr val="92D050"/>
              </a:buClr>
              <a:buFont typeface="Calibri" panose="020F0502020204030204" pitchFamily="34" charset="0"/>
              <a:buChar char="●"/>
            </a:pPr>
            <a:r>
              <a:rPr lang="en-US" sz="2000" i="1" dirty="0" smtClean="0">
                <a:solidFill>
                  <a:schemeClr val="bg1"/>
                </a:solidFill>
              </a:rPr>
              <a:t>FY10 Great Lakes Restoration Initiative</a:t>
            </a:r>
          </a:p>
          <a:p>
            <a:pPr marL="346075" indent="-346075">
              <a:spcBef>
                <a:spcPts val="1200"/>
              </a:spcBef>
              <a:buClr>
                <a:srgbClr val="92D050"/>
              </a:buClr>
              <a:buFont typeface="Calibri" panose="020F0502020204030204" pitchFamily="34" charset="0"/>
              <a:buChar char="●"/>
            </a:pPr>
            <a:r>
              <a:rPr lang="en-US" sz="2000" i="1" dirty="0" smtClean="0">
                <a:solidFill>
                  <a:schemeClr val="bg1"/>
                </a:solidFill>
              </a:rPr>
              <a:t>FY11 Great Lakes Restoration Initiative</a:t>
            </a:r>
          </a:p>
          <a:p>
            <a:pPr marL="346075" indent="-346075">
              <a:spcBef>
                <a:spcPts val="1200"/>
              </a:spcBef>
              <a:buClr>
                <a:srgbClr val="92D050"/>
              </a:buClr>
              <a:buFont typeface="Calibri" panose="020F0502020204030204" pitchFamily="34" charset="0"/>
              <a:buChar char="●"/>
            </a:pPr>
            <a:r>
              <a:rPr lang="en-US" sz="2000" i="1" dirty="0" smtClean="0">
                <a:solidFill>
                  <a:schemeClr val="bg1"/>
                </a:solidFill>
              </a:rPr>
              <a:t>FY12 Great Lakes Restoration Initiative</a:t>
            </a:r>
          </a:p>
          <a:p>
            <a:pPr marL="346075" indent="-346075">
              <a:spcBef>
                <a:spcPts val="1200"/>
              </a:spcBef>
              <a:buClr>
                <a:srgbClr val="92D050"/>
              </a:buClr>
              <a:buFont typeface="Calibri" panose="020F0502020204030204" pitchFamily="34" charset="0"/>
              <a:buChar char="●"/>
            </a:pPr>
            <a:r>
              <a:rPr lang="en-US" sz="2000" i="1" dirty="0" smtClean="0">
                <a:solidFill>
                  <a:schemeClr val="bg1"/>
                </a:solidFill>
              </a:rPr>
              <a:t>FY13 Great Lakes Restoration Initiative</a:t>
            </a:r>
          </a:p>
          <a:p>
            <a:pPr marL="346075" indent="-346075">
              <a:spcBef>
                <a:spcPts val="1200"/>
              </a:spcBef>
              <a:buClr>
                <a:srgbClr val="92D050"/>
              </a:buClr>
              <a:buFont typeface="Calibri" panose="020F0502020204030204" pitchFamily="34" charset="0"/>
              <a:buChar char="●"/>
            </a:pPr>
            <a:r>
              <a:rPr lang="en-US" sz="2000" i="1" dirty="0" smtClean="0">
                <a:solidFill>
                  <a:schemeClr val="bg1"/>
                </a:solidFill>
              </a:rPr>
              <a:t>FY14 Great Lakes Restoration Initiative</a:t>
            </a:r>
          </a:p>
          <a:p>
            <a:pPr marL="346075" indent="-346075">
              <a:spcBef>
                <a:spcPts val="1200"/>
              </a:spcBef>
              <a:buClr>
                <a:srgbClr val="92D050"/>
              </a:buClr>
              <a:buFont typeface="Calibri" panose="020F0502020204030204" pitchFamily="34" charset="0"/>
              <a:buChar char="●"/>
            </a:pPr>
            <a:r>
              <a:rPr lang="en-US" sz="2000" i="1" dirty="0" smtClean="0">
                <a:solidFill>
                  <a:schemeClr val="bg1"/>
                </a:solidFill>
              </a:rPr>
              <a:t>FY15 Great Lakes Restoration Initiative</a:t>
            </a:r>
            <a:endParaRPr lang="en-US" sz="2000" i="1" dirty="0">
              <a:solidFill>
                <a:schemeClr val="bg1"/>
              </a:solidFill>
            </a:endParaRPr>
          </a:p>
        </p:txBody>
      </p:sp>
      <p:sp>
        <p:nvSpPr>
          <p:cNvPr id="14" name="TextBox 13"/>
          <p:cNvSpPr txBox="1"/>
          <p:nvPr/>
        </p:nvSpPr>
        <p:spPr>
          <a:xfrm>
            <a:off x="237058" y="191869"/>
            <a:ext cx="5806398" cy="646331"/>
          </a:xfrm>
          <a:prstGeom prst="rect">
            <a:avLst/>
          </a:prstGeom>
          <a:noFill/>
        </p:spPr>
        <p:txBody>
          <a:bodyPr wrap="none" rtlCol="0">
            <a:spAutoFit/>
          </a:bodyPr>
          <a:lstStyle/>
          <a:p>
            <a:r>
              <a:rPr lang="en-US" sz="3600" dirty="0" smtClean="0">
                <a:solidFill>
                  <a:schemeClr val="bg1"/>
                </a:solidFill>
                <a:latin typeface="+mj-lt"/>
              </a:rPr>
              <a:t>Quality: </a:t>
            </a:r>
            <a:r>
              <a:rPr lang="en-US" sz="3600" i="1" dirty="0" err="1" smtClean="0">
                <a:solidFill>
                  <a:srgbClr val="92D050"/>
                </a:solidFill>
                <a:latin typeface="+mj-lt"/>
              </a:rPr>
              <a:t>Reimbursible</a:t>
            </a:r>
            <a:r>
              <a:rPr lang="en-US" sz="3600" i="1" dirty="0" smtClean="0">
                <a:solidFill>
                  <a:srgbClr val="92D050"/>
                </a:solidFill>
                <a:latin typeface="+mj-lt"/>
              </a:rPr>
              <a:t> Support</a:t>
            </a:r>
          </a:p>
        </p:txBody>
      </p:sp>
      <p:pic>
        <p:nvPicPr>
          <p:cNvPr id="1026" name="Picture 2" descr="GLRI 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39092"/>
            <a:ext cx="5943600" cy="84730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2310" y="3124200"/>
            <a:ext cx="2411644"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Brace 7"/>
          <p:cNvSpPr/>
          <p:nvPr/>
        </p:nvSpPr>
        <p:spPr>
          <a:xfrm>
            <a:off x="4953000" y="1258332"/>
            <a:ext cx="381000" cy="2651760"/>
          </a:xfrm>
          <a:prstGeom prst="rightBrace">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92D050"/>
              </a:solidFill>
            </a:endParaRPr>
          </a:p>
        </p:txBody>
      </p:sp>
      <p:sp>
        <p:nvSpPr>
          <p:cNvPr id="15" name="Rectangle 14"/>
          <p:cNvSpPr/>
          <p:nvPr/>
        </p:nvSpPr>
        <p:spPr>
          <a:xfrm>
            <a:off x="5486400" y="2209800"/>
            <a:ext cx="3124200" cy="707886"/>
          </a:xfrm>
          <a:prstGeom prst="rect">
            <a:avLst/>
          </a:prstGeom>
        </p:spPr>
        <p:txBody>
          <a:bodyPr wrap="square">
            <a:spAutoFit/>
          </a:bodyPr>
          <a:lstStyle/>
          <a:p>
            <a:pPr>
              <a:spcBef>
                <a:spcPts val="1800"/>
              </a:spcBef>
            </a:pPr>
            <a:r>
              <a:rPr lang="en-US" sz="2000" i="1" dirty="0" smtClean="0">
                <a:solidFill>
                  <a:srgbClr val="92D050"/>
                </a:solidFill>
              </a:rPr>
              <a:t>Cumulative Reimbursable Funding, FY10-FY15: $830K</a:t>
            </a:r>
          </a:p>
        </p:txBody>
      </p:sp>
    </p:spTree>
    <p:extLst>
      <p:ext uri="{BB962C8B-B14F-4D97-AF65-F5344CB8AC3E}">
        <p14:creationId xmlns:p14="http://schemas.microsoft.com/office/powerpoint/2010/main" val="2148487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22</a:t>
            </a:fld>
            <a:endParaRPr lang="en-US" dirty="0"/>
          </a:p>
        </p:txBody>
      </p:sp>
      <p:sp>
        <p:nvSpPr>
          <p:cNvPr id="6" name="Rectangle 5"/>
          <p:cNvSpPr/>
          <p:nvPr/>
        </p:nvSpPr>
        <p:spPr>
          <a:xfrm>
            <a:off x="237058" y="1031587"/>
            <a:ext cx="4563542" cy="5150128"/>
          </a:xfrm>
          <a:prstGeom prst="rect">
            <a:avLst/>
          </a:prstGeom>
        </p:spPr>
        <p:txBody>
          <a:bodyPr wrap="square">
            <a:spAutoFit/>
          </a:bodyPr>
          <a:lstStyle/>
          <a:p>
            <a:pPr marL="346075" indent="-346075">
              <a:spcBef>
                <a:spcPts val="1800"/>
              </a:spcBef>
              <a:buClr>
                <a:srgbClr val="92D050"/>
              </a:buClr>
              <a:buFont typeface="Calibri" panose="020F0502020204030204" pitchFamily="34" charset="0"/>
              <a:buChar char="●"/>
            </a:pPr>
            <a:r>
              <a:rPr lang="en-US" dirty="0" smtClean="0">
                <a:solidFill>
                  <a:schemeClr val="bg1"/>
                </a:solidFill>
              </a:rPr>
              <a:t>Invited to develop/teach </a:t>
            </a:r>
            <a:r>
              <a:rPr lang="en-US" i="1" dirty="0" smtClean="0">
                <a:solidFill>
                  <a:schemeClr val="bg1"/>
                </a:solidFill>
              </a:rPr>
              <a:t>hands-on</a:t>
            </a:r>
            <a:r>
              <a:rPr lang="en-US" dirty="0" smtClean="0">
                <a:solidFill>
                  <a:schemeClr val="bg1"/>
                </a:solidFill>
              </a:rPr>
              <a:t> course on analysis of atmospheric mercury data using back-trajectory modeling, at the </a:t>
            </a:r>
            <a:r>
              <a:rPr lang="en-US" i="1" dirty="0" smtClean="0">
                <a:solidFill>
                  <a:schemeClr val="bg1"/>
                </a:solidFill>
              </a:rPr>
              <a:t>2015 International Conference on Mercury as a Global Pollutant</a:t>
            </a:r>
          </a:p>
          <a:p>
            <a:pPr marL="346075" indent="-346075">
              <a:spcBef>
                <a:spcPts val="3000"/>
              </a:spcBef>
              <a:buClr>
                <a:srgbClr val="92D050"/>
              </a:buClr>
              <a:buFont typeface="Calibri" panose="020F0502020204030204" pitchFamily="34" charset="0"/>
              <a:buChar char="●"/>
            </a:pPr>
            <a:r>
              <a:rPr lang="en-US" dirty="0" smtClean="0">
                <a:solidFill>
                  <a:schemeClr val="bg1"/>
                </a:solidFill>
              </a:rPr>
              <a:t>Invited to give presentations regarding atmospheric mercury, e.g.:</a:t>
            </a:r>
          </a:p>
          <a:p>
            <a:pPr marL="630238" lvl="1" indent="-228600">
              <a:spcBef>
                <a:spcPts val="500"/>
              </a:spcBef>
              <a:buClr>
                <a:schemeClr val="bg1"/>
              </a:buClr>
              <a:buFont typeface="Calibri" panose="020F0502020204030204" pitchFamily="34" charset="0"/>
              <a:buChar char="‒"/>
            </a:pPr>
            <a:r>
              <a:rPr lang="en-US" sz="1600" i="1" dirty="0" smtClean="0">
                <a:solidFill>
                  <a:srgbClr val="92D050"/>
                </a:solidFill>
              </a:rPr>
              <a:t>US Department of Justice</a:t>
            </a:r>
          </a:p>
          <a:p>
            <a:pPr marL="630238" lvl="1" indent="-228600">
              <a:spcBef>
                <a:spcPts val="500"/>
              </a:spcBef>
              <a:buClr>
                <a:schemeClr val="bg1"/>
              </a:buClr>
              <a:buFont typeface="Calibri" panose="020F0502020204030204" pitchFamily="34" charset="0"/>
              <a:buChar char="‒"/>
            </a:pPr>
            <a:r>
              <a:rPr lang="en-US" sz="1600" i="1" dirty="0" smtClean="0">
                <a:solidFill>
                  <a:srgbClr val="92D050"/>
                </a:solidFill>
              </a:rPr>
              <a:t>Air Quality Research Subcommittee (OSTP)</a:t>
            </a:r>
          </a:p>
          <a:p>
            <a:pPr marL="630238" lvl="1" indent="-228600">
              <a:spcBef>
                <a:spcPts val="500"/>
              </a:spcBef>
              <a:buClr>
                <a:schemeClr val="bg1"/>
              </a:buClr>
              <a:buFont typeface="Calibri" panose="020F0502020204030204" pitchFamily="34" charset="0"/>
              <a:buChar char="‒"/>
            </a:pPr>
            <a:r>
              <a:rPr lang="en-US" sz="1600" i="1" dirty="0" smtClean="0">
                <a:solidFill>
                  <a:srgbClr val="92D050"/>
                </a:solidFill>
              </a:rPr>
              <a:t>International Joint Commission</a:t>
            </a:r>
          </a:p>
          <a:p>
            <a:pPr marL="630238" lvl="1" indent="-228600">
              <a:spcBef>
                <a:spcPts val="500"/>
              </a:spcBef>
              <a:buClr>
                <a:schemeClr val="bg1"/>
              </a:buClr>
              <a:buFont typeface="Calibri" panose="020F0502020204030204" pitchFamily="34" charset="0"/>
              <a:buChar char="‒"/>
            </a:pPr>
            <a:r>
              <a:rPr lang="en-US" sz="1600" i="1" dirty="0" smtClean="0">
                <a:solidFill>
                  <a:srgbClr val="92D050"/>
                </a:solidFill>
              </a:rPr>
              <a:t>Gulf of Mexico Alliance</a:t>
            </a:r>
            <a:endParaRPr lang="en-US" sz="1600" i="1" dirty="0">
              <a:solidFill>
                <a:srgbClr val="92D050"/>
              </a:solidFill>
            </a:endParaRPr>
          </a:p>
          <a:p>
            <a:pPr marL="346075" indent="-346075">
              <a:spcBef>
                <a:spcPts val="3000"/>
              </a:spcBef>
              <a:buClr>
                <a:srgbClr val="92D050"/>
              </a:buClr>
              <a:buFont typeface="Calibri" panose="020F0502020204030204" pitchFamily="34" charset="0"/>
              <a:buChar char="●"/>
            </a:pPr>
            <a:r>
              <a:rPr lang="en-US" dirty="0" smtClean="0">
                <a:solidFill>
                  <a:schemeClr val="bg1"/>
                </a:solidFill>
              </a:rPr>
              <a:t>ARL modeling prominently featured in recent </a:t>
            </a:r>
            <a:r>
              <a:rPr lang="en-US" dirty="0" smtClean="0">
                <a:solidFill>
                  <a:schemeClr val="bg1"/>
                </a:solidFill>
                <a:hlinkClick r:id="rId3"/>
              </a:rPr>
              <a:t>report</a:t>
            </a:r>
            <a:r>
              <a:rPr lang="en-US" dirty="0" smtClean="0">
                <a:solidFill>
                  <a:schemeClr val="bg1"/>
                </a:solidFill>
              </a:rPr>
              <a:t> from the </a:t>
            </a:r>
            <a:r>
              <a:rPr lang="en-US" i="1" dirty="0" smtClean="0">
                <a:solidFill>
                  <a:schemeClr val="bg1"/>
                </a:solidFill>
              </a:rPr>
              <a:t>International Joint Commission (IJC)</a:t>
            </a:r>
            <a:r>
              <a:rPr lang="en-US" dirty="0" smtClean="0">
                <a:solidFill>
                  <a:schemeClr val="bg1"/>
                </a:solidFill>
              </a:rPr>
              <a:t> concerning mercury pollution in the Great Lakes</a:t>
            </a:r>
          </a:p>
        </p:txBody>
      </p:sp>
      <p:sp>
        <p:nvSpPr>
          <p:cNvPr id="14" name="TextBox 13"/>
          <p:cNvSpPr txBox="1"/>
          <p:nvPr/>
        </p:nvSpPr>
        <p:spPr>
          <a:xfrm>
            <a:off x="237058" y="191869"/>
            <a:ext cx="3963777" cy="646331"/>
          </a:xfrm>
          <a:prstGeom prst="rect">
            <a:avLst/>
          </a:prstGeom>
          <a:noFill/>
        </p:spPr>
        <p:txBody>
          <a:bodyPr wrap="none" rtlCol="0">
            <a:spAutoFit/>
          </a:bodyPr>
          <a:lstStyle/>
          <a:p>
            <a:r>
              <a:rPr lang="en-US" sz="3600" dirty="0" smtClean="0">
                <a:solidFill>
                  <a:schemeClr val="bg1"/>
                </a:solidFill>
                <a:latin typeface="+mj-lt"/>
              </a:rPr>
              <a:t>Quality: </a:t>
            </a:r>
            <a:r>
              <a:rPr lang="en-US" sz="3600" i="1" dirty="0" smtClean="0">
                <a:solidFill>
                  <a:srgbClr val="92D050"/>
                </a:solidFill>
                <a:latin typeface="+mj-lt"/>
              </a:rPr>
              <a:t>Recognition</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647" b="20221"/>
          <a:stretch/>
        </p:blipFill>
        <p:spPr>
          <a:xfrm>
            <a:off x="6236218" y="1143000"/>
            <a:ext cx="2526782" cy="1737360"/>
          </a:xfrm>
          <a:prstGeom prst="rect">
            <a:avLst/>
          </a:prstGeom>
          <a:ln w="28575">
            <a:solidFill>
              <a:schemeClr val="bg1"/>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5542" y="381000"/>
            <a:ext cx="2468880" cy="1645920"/>
          </a:xfrm>
          <a:prstGeom prst="rect">
            <a:avLst/>
          </a:prstGeom>
          <a:ln w="38100">
            <a:solidFill>
              <a:schemeClr val="bg1"/>
            </a:solidFill>
          </a:ln>
        </p:spPr>
      </p:pic>
      <p:grpSp>
        <p:nvGrpSpPr>
          <p:cNvPr id="7" name="Group 6"/>
          <p:cNvGrpSpPr/>
          <p:nvPr/>
        </p:nvGrpSpPr>
        <p:grpSpPr>
          <a:xfrm>
            <a:off x="5165992" y="3054178"/>
            <a:ext cx="2530208" cy="3270422"/>
            <a:chOff x="5334000" y="3206578"/>
            <a:chExt cx="2530208" cy="3270422"/>
          </a:xfrm>
        </p:grpSpPr>
        <p:sp>
          <p:nvSpPr>
            <p:cNvPr id="16" name="Rectangle 15"/>
            <p:cNvSpPr/>
            <p:nvPr/>
          </p:nvSpPr>
          <p:spPr>
            <a:xfrm>
              <a:off x="5385488" y="3276600"/>
              <a:ext cx="2478720" cy="320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360776" y="3239532"/>
              <a:ext cx="2478720" cy="32004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3206578"/>
              <a:ext cx="2478720" cy="3200400"/>
            </a:xfrm>
            <a:prstGeom prst="rect">
              <a:avLst/>
            </a:prstGeom>
            <a:solidFill>
              <a:schemeClr val="bg1"/>
            </a:solidFill>
            <a:ln w="6350">
              <a:solidFill>
                <a:schemeClr val="tx1"/>
              </a:solidFill>
              <a:miter lim="800000"/>
              <a:headEnd/>
              <a:tailEnd/>
            </a:ln>
          </p:spPr>
        </p:pic>
      </p:grpSp>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4141" y="4800600"/>
            <a:ext cx="2237481"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mercury2015.com/images/sub/sub01_03_img01.gif"/>
          <p:cNvPicPr>
            <a:picLocks noChangeAspect="1" noChangeArrowheads="1"/>
          </p:cNvPicPr>
          <p:nvPr/>
        </p:nvPicPr>
        <p:blipFill rotWithShape="1">
          <a:blip r:embed="rId8">
            <a:extLst>
              <a:ext uri="{28A0092B-C50C-407E-A947-70E740481C1C}">
                <a14:useLocalDpi xmlns:a14="http://schemas.microsoft.com/office/drawing/2010/main" val="0"/>
              </a:ext>
            </a:extLst>
          </a:blip>
          <a:srcRect r="28757" b="13916"/>
          <a:stretch/>
        </p:blipFill>
        <p:spPr bwMode="auto">
          <a:xfrm>
            <a:off x="7200663" y="1524000"/>
            <a:ext cx="1693797" cy="73152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759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Relevance </a:t>
            </a:r>
            <a:endParaRPr lang="en-US" dirty="0"/>
          </a:p>
        </p:txBody>
      </p:sp>
      <p:sp>
        <p:nvSpPr>
          <p:cNvPr id="6" name="Content Placeholder 5"/>
          <p:cNvSpPr>
            <a:spLocks noGrp="1"/>
          </p:cNvSpPr>
          <p:nvPr>
            <p:ph idx="1"/>
          </p:nvPr>
        </p:nvSpPr>
        <p:spPr>
          <a:xfrm>
            <a:off x="457200" y="1600201"/>
            <a:ext cx="8153400" cy="1524000"/>
          </a:xfrm>
        </p:spPr>
        <p:txBody>
          <a:bodyPr>
            <a:noAutofit/>
          </a:bodyPr>
          <a:lstStyle/>
          <a:p>
            <a:pPr>
              <a:spcBef>
                <a:spcPts val="2400"/>
              </a:spcBef>
              <a:buClr>
                <a:schemeClr val="bg1"/>
              </a:buClr>
              <a:buFont typeface="Calibri" panose="020F0502020204030204" pitchFamily="34" charset="0"/>
              <a:buChar char="●"/>
            </a:pPr>
            <a:r>
              <a:rPr lang="en-US" sz="3600" dirty="0" smtClean="0">
                <a:solidFill>
                  <a:srgbClr val="92D050"/>
                </a:solidFill>
              </a:rPr>
              <a:t>National and International Drivers</a:t>
            </a:r>
            <a:endParaRPr lang="en-US" sz="3600" dirty="0">
              <a:solidFill>
                <a:srgbClr val="92D050"/>
              </a:solidFill>
            </a:endParaRPr>
          </a:p>
          <a:p>
            <a:pPr>
              <a:spcBef>
                <a:spcPts val="2400"/>
              </a:spcBef>
              <a:buClr>
                <a:schemeClr val="bg1"/>
              </a:buClr>
              <a:buFont typeface="Calibri" panose="020F0502020204030204" pitchFamily="34" charset="0"/>
              <a:buChar char="●"/>
            </a:pPr>
            <a:r>
              <a:rPr lang="en-US" sz="3600" dirty="0" smtClean="0">
                <a:solidFill>
                  <a:srgbClr val="92D050"/>
                </a:solidFill>
              </a:rPr>
              <a:t>Strategic Plans</a:t>
            </a:r>
          </a:p>
          <a:p>
            <a:pPr>
              <a:spcBef>
                <a:spcPts val="2400"/>
              </a:spcBef>
              <a:buClr>
                <a:schemeClr val="bg1"/>
              </a:buClr>
              <a:buFont typeface="Calibri" panose="020F0502020204030204" pitchFamily="34" charset="0"/>
              <a:buChar char="●"/>
            </a:pPr>
            <a:r>
              <a:rPr lang="en-US" sz="3600" dirty="0" smtClean="0">
                <a:solidFill>
                  <a:srgbClr val="92D050"/>
                </a:solidFill>
              </a:rPr>
              <a:t>Policy-Relevant Science</a:t>
            </a:r>
            <a:endParaRPr lang="en-US" sz="3600" dirty="0">
              <a:solidFill>
                <a:srgbClr val="92D050"/>
              </a:solidFill>
            </a:endParaRP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23</a:t>
            </a:fld>
            <a:endParaRPr lang="en-US" dirty="0"/>
          </a:p>
        </p:txBody>
      </p:sp>
    </p:spTree>
    <p:extLst>
      <p:ext uri="{BB962C8B-B14F-4D97-AF65-F5344CB8AC3E}">
        <p14:creationId xmlns:p14="http://schemas.microsoft.com/office/powerpoint/2010/main" val="491186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Autofit/>
          </a:bodyPr>
          <a:lstStyle/>
          <a:p>
            <a:r>
              <a:rPr lang="en-US" sz="3200" dirty="0" smtClean="0"/>
              <a:t>Relevance: </a:t>
            </a:r>
            <a:r>
              <a:rPr lang="en-US" sz="3200" i="1" dirty="0" smtClean="0">
                <a:solidFill>
                  <a:srgbClr val="92D050"/>
                </a:solidFill>
              </a:rPr>
              <a:t>National </a:t>
            </a:r>
            <a:r>
              <a:rPr lang="en-US" sz="3200" i="1" dirty="0">
                <a:solidFill>
                  <a:srgbClr val="92D050"/>
                </a:solidFill>
              </a:rPr>
              <a:t>and International Drivers</a:t>
            </a:r>
            <a:r>
              <a:rPr lang="en-US" sz="3200" dirty="0"/>
              <a:t> </a:t>
            </a:r>
          </a:p>
        </p:txBody>
      </p:sp>
      <p:sp>
        <p:nvSpPr>
          <p:cNvPr id="6" name="Content Placeholder 5"/>
          <p:cNvSpPr>
            <a:spLocks noGrp="1"/>
          </p:cNvSpPr>
          <p:nvPr>
            <p:ph idx="1"/>
          </p:nvPr>
        </p:nvSpPr>
        <p:spPr>
          <a:xfrm>
            <a:off x="457200" y="1447800"/>
            <a:ext cx="8534400" cy="4525963"/>
          </a:xfrm>
        </p:spPr>
        <p:txBody>
          <a:bodyPr>
            <a:normAutofit fontScale="92500" lnSpcReduction="20000"/>
          </a:bodyPr>
          <a:lstStyle/>
          <a:p>
            <a:pPr>
              <a:lnSpc>
                <a:spcPct val="110000"/>
              </a:lnSpc>
              <a:spcBef>
                <a:spcPts val="3000"/>
              </a:spcBef>
              <a:buFont typeface="Calibri" panose="020F0502020204030204" pitchFamily="34" charset="0"/>
              <a:buChar char="●"/>
            </a:pPr>
            <a:r>
              <a:rPr lang="en-US" sz="2400" dirty="0"/>
              <a:t>Clean Air Act (1990): </a:t>
            </a:r>
            <a:r>
              <a:rPr lang="en-US" sz="1900" i="1" dirty="0">
                <a:solidFill>
                  <a:srgbClr val="92D050"/>
                </a:solidFill>
              </a:rPr>
              <a:t>Section 112(m) requires EPA &amp; NOAA to study the deposition rates &amp; sources of hazardous pollutants to the Great Lakes and coast waters.</a:t>
            </a:r>
          </a:p>
          <a:p>
            <a:pPr>
              <a:lnSpc>
                <a:spcPct val="110000"/>
              </a:lnSpc>
              <a:spcBef>
                <a:spcPts val="3000"/>
              </a:spcBef>
              <a:buFont typeface="Calibri" panose="020F0502020204030204" pitchFamily="34" charset="0"/>
              <a:buChar char="●"/>
            </a:pPr>
            <a:r>
              <a:rPr lang="en-US" sz="2400" dirty="0"/>
              <a:t>Great Lakes Water Quality Agreement (2012): </a:t>
            </a:r>
            <a:r>
              <a:rPr lang="en-US" sz="1900" i="1" dirty="0">
                <a:solidFill>
                  <a:srgbClr val="92D050"/>
                </a:solidFill>
              </a:rPr>
              <a:t>Annex 3-C requires U.S. and Canada to assess sources, transport, loading, and impact of mercury and other Chemicals of Mutual Concern to the Waters of the Great Lakes.</a:t>
            </a:r>
            <a:r>
              <a:rPr lang="en-US" sz="2400" i="1" dirty="0"/>
              <a:t> </a:t>
            </a:r>
          </a:p>
          <a:p>
            <a:pPr>
              <a:lnSpc>
                <a:spcPct val="110000"/>
              </a:lnSpc>
              <a:spcBef>
                <a:spcPts val="3000"/>
              </a:spcBef>
              <a:buFont typeface="Calibri" panose="020F0502020204030204" pitchFamily="34" charset="0"/>
              <a:buChar char="●"/>
            </a:pPr>
            <a:r>
              <a:rPr lang="en-US" sz="2400" dirty="0"/>
              <a:t>International Joint Commission (2015): </a:t>
            </a:r>
            <a:r>
              <a:rPr lang="en-US" sz="2100" i="1" dirty="0">
                <a:solidFill>
                  <a:srgbClr val="92D050"/>
                </a:solidFill>
              </a:rPr>
              <a:t>U.S. &amp; Canada should increase and provide sustainable funding to measure Great Lakes atmospheric mercury deposition and carry out modeling to assess source attribution for this deposition.</a:t>
            </a:r>
            <a:endParaRPr lang="en-US" sz="2400" i="1" dirty="0">
              <a:solidFill>
                <a:srgbClr val="92D050"/>
              </a:solidFill>
            </a:endParaRPr>
          </a:p>
          <a:p>
            <a:pPr>
              <a:lnSpc>
                <a:spcPct val="110000"/>
              </a:lnSpc>
              <a:spcBef>
                <a:spcPts val="3000"/>
              </a:spcBef>
              <a:buFont typeface="Calibri" panose="020F0502020204030204" pitchFamily="34" charset="0"/>
              <a:buChar char="●"/>
            </a:pPr>
            <a:r>
              <a:rPr lang="en-US" sz="2400" dirty="0"/>
              <a:t>Minimata Convention (UNEP, 2013): </a:t>
            </a:r>
            <a:r>
              <a:rPr lang="en-US" sz="1900" i="1" dirty="0">
                <a:solidFill>
                  <a:srgbClr val="92D050"/>
                </a:solidFill>
              </a:rPr>
              <a:t>Article 19 calls on the Parties to model the levels of mercury in the environment and to develop information on the atmospheric transport and deposition of mercury (U.S. has signed this global treaty).</a:t>
            </a:r>
            <a:endParaRPr lang="en-US" dirty="0">
              <a:solidFill>
                <a:srgbClr val="92D050"/>
              </a:solidFill>
            </a:endParaRP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24</a:t>
            </a:fld>
            <a:endParaRPr lang="en-US" dirty="0"/>
          </a:p>
        </p:txBody>
      </p:sp>
    </p:spTree>
    <p:extLst>
      <p:ext uri="{BB962C8B-B14F-4D97-AF65-F5344CB8AC3E}">
        <p14:creationId xmlns:p14="http://schemas.microsoft.com/office/powerpoint/2010/main" val="2804388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Autofit/>
          </a:bodyPr>
          <a:lstStyle/>
          <a:p>
            <a:r>
              <a:rPr lang="en-US" sz="3200" dirty="0" smtClean="0"/>
              <a:t>Relevance: </a:t>
            </a:r>
            <a:r>
              <a:rPr lang="en-US" sz="3200" i="1" dirty="0" smtClean="0">
                <a:solidFill>
                  <a:srgbClr val="92D050"/>
                </a:solidFill>
              </a:rPr>
              <a:t>Strategic Plans</a:t>
            </a:r>
            <a:r>
              <a:rPr lang="en-US" sz="3200" dirty="0" smtClean="0"/>
              <a:t> </a:t>
            </a:r>
            <a:endParaRPr lang="en-US" sz="3200" dirty="0"/>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25</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540" y="1143000"/>
            <a:ext cx="1416403"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6890" y="1143000"/>
            <a:ext cx="140851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170" y="1143000"/>
            <a:ext cx="1411030"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1381" y="1143000"/>
            <a:ext cx="1411978"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9379"/>
          <a:stretch/>
        </p:blipFill>
        <p:spPr bwMode="auto">
          <a:xfrm>
            <a:off x="5662124" y="1143000"/>
            <a:ext cx="1433586" cy="18288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52400" y="3057920"/>
            <a:ext cx="1524000" cy="830997"/>
          </a:xfrm>
          <a:prstGeom prst="rect">
            <a:avLst/>
          </a:prstGeom>
          <a:noFill/>
        </p:spPr>
        <p:txBody>
          <a:bodyPr wrap="square" rtlCol="0">
            <a:spAutoFit/>
          </a:bodyPr>
          <a:lstStyle/>
          <a:p>
            <a:pPr algn="ctr"/>
            <a:r>
              <a:rPr lang="en-US" sz="1600" dirty="0" smtClean="0">
                <a:solidFill>
                  <a:schemeClr val="bg1"/>
                </a:solidFill>
              </a:rPr>
              <a:t>Department  of Commerce Strategic Plan</a:t>
            </a:r>
          </a:p>
        </p:txBody>
      </p:sp>
      <p:sp>
        <p:nvSpPr>
          <p:cNvPr id="15" name="TextBox 14"/>
          <p:cNvSpPr txBox="1"/>
          <p:nvPr/>
        </p:nvSpPr>
        <p:spPr>
          <a:xfrm>
            <a:off x="1752600" y="3057920"/>
            <a:ext cx="1981200" cy="584775"/>
          </a:xfrm>
          <a:prstGeom prst="rect">
            <a:avLst/>
          </a:prstGeom>
          <a:noFill/>
        </p:spPr>
        <p:txBody>
          <a:bodyPr wrap="square" rtlCol="0">
            <a:spAutoFit/>
          </a:bodyPr>
          <a:lstStyle/>
          <a:p>
            <a:pPr algn="ctr"/>
            <a:r>
              <a:rPr lang="en-US" sz="1600" dirty="0" smtClean="0">
                <a:solidFill>
                  <a:schemeClr val="bg1"/>
                </a:solidFill>
              </a:rPr>
              <a:t>NOAA Research &amp;  Development Plan</a:t>
            </a:r>
          </a:p>
        </p:txBody>
      </p:sp>
      <p:sp>
        <p:nvSpPr>
          <p:cNvPr id="16" name="TextBox 15"/>
          <p:cNvSpPr txBox="1"/>
          <p:nvPr/>
        </p:nvSpPr>
        <p:spPr>
          <a:xfrm>
            <a:off x="3810000" y="3057920"/>
            <a:ext cx="1524000" cy="830997"/>
          </a:xfrm>
          <a:prstGeom prst="rect">
            <a:avLst/>
          </a:prstGeom>
          <a:noFill/>
        </p:spPr>
        <p:txBody>
          <a:bodyPr wrap="square" rtlCol="0">
            <a:spAutoFit/>
          </a:bodyPr>
          <a:lstStyle/>
          <a:p>
            <a:pPr algn="ctr"/>
            <a:r>
              <a:rPr lang="en-US" sz="1600" dirty="0" smtClean="0">
                <a:solidFill>
                  <a:schemeClr val="bg1"/>
                </a:solidFill>
              </a:rPr>
              <a:t>NOAA Next Generation Strategic Plan</a:t>
            </a:r>
          </a:p>
        </p:txBody>
      </p:sp>
      <p:sp>
        <p:nvSpPr>
          <p:cNvPr id="17" name="TextBox 16"/>
          <p:cNvSpPr txBox="1"/>
          <p:nvPr/>
        </p:nvSpPr>
        <p:spPr>
          <a:xfrm>
            <a:off x="5105400" y="3057920"/>
            <a:ext cx="2514600" cy="830997"/>
          </a:xfrm>
          <a:prstGeom prst="rect">
            <a:avLst/>
          </a:prstGeom>
          <a:noFill/>
        </p:spPr>
        <p:txBody>
          <a:bodyPr wrap="square" rtlCol="0">
            <a:spAutoFit/>
          </a:bodyPr>
          <a:lstStyle/>
          <a:p>
            <a:pPr algn="ctr"/>
            <a:r>
              <a:rPr lang="en-US" sz="1600" dirty="0" smtClean="0">
                <a:solidFill>
                  <a:schemeClr val="bg1"/>
                </a:solidFill>
              </a:rPr>
              <a:t>Oceanic &amp; Atmospheric Research (OAR)  Strategic Plan</a:t>
            </a:r>
          </a:p>
        </p:txBody>
      </p:sp>
      <p:sp>
        <p:nvSpPr>
          <p:cNvPr id="18" name="TextBox 17"/>
          <p:cNvSpPr txBox="1"/>
          <p:nvPr/>
        </p:nvSpPr>
        <p:spPr>
          <a:xfrm>
            <a:off x="7543800" y="3057920"/>
            <a:ext cx="1371600" cy="584775"/>
          </a:xfrm>
          <a:prstGeom prst="rect">
            <a:avLst/>
          </a:prstGeom>
          <a:noFill/>
        </p:spPr>
        <p:txBody>
          <a:bodyPr wrap="square" rtlCol="0">
            <a:spAutoFit/>
          </a:bodyPr>
          <a:lstStyle/>
          <a:p>
            <a:pPr algn="ctr"/>
            <a:r>
              <a:rPr lang="en-US" sz="1600" dirty="0" smtClean="0">
                <a:solidFill>
                  <a:schemeClr val="bg1"/>
                </a:solidFill>
              </a:rPr>
              <a:t>ARL Strategic Plan</a:t>
            </a:r>
          </a:p>
        </p:txBody>
      </p:sp>
      <p:grpSp>
        <p:nvGrpSpPr>
          <p:cNvPr id="14" name="Group 13"/>
          <p:cNvGrpSpPr/>
          <p:nvPr/>
        </p:nvGrpSpPr>
        <p:grpSpPr>
          <a:xfrm>
            <a:off x="27340" y="3962400"/>
            <a:ext cx="9144000" cy="2476382"/>
            <a:chOff x="27340" y="4101420"/>
            <a:chExt cx="9144000" cy="2476382"/>
          </a:xfrm>
        </p:grpSpPr>
        <p:sp>
          <p:nvSpPr>
            <p:cNvPr id="8" name="TextBox 7"/>
            <p:cNvSpPr txBox="1"/>
            <p:nvPr/>
          </p:nvSpPr>
          <p:spPr>
            <a:xfrm>
              <a:off x="228600" y="4207922"/>
              <a:ext cx="6477000" cy="2369880"/>
            </a:xfrm>
            <a:prstGeom prst="rect">
              <a:avLst/>
            </a:prstGeom>
            <a:noFill/>
            <a:ln>
              <a:noFill/>
            </a:ln>
          </p:spPr>
          <p:txBody>
            <a:bodyPr wrap="square" rtlCol="0">
              <a:spAutoFit/>
            </a:bodyPr>
            <a:lstStyle/>
            <a:p>
              <a:pPr>
                <a:spcBef>
                  <a:spcPts val="600"/>
                </a:spcBef>
              </a:pPr>
              <a:r>
                <a:rPr lang="en-US" sz="2400" dirty="0" smtClean="0">
                  <a:solidFill>
                    <a:srgbClr val="92D050"/>
                  </a:solidFill>
                </a:rPr>
                <a:t>Among many other things, all plans have important goals related to: </a:t>
              </a:r>
            </a:p>
            <a:p>
              <a:pPr marL="342900" indent="-342900">
                <a:spcBef>
                  <a:spcPts val="600"/>
                </a:spcBef>
                <a:buFont typeface="Calibri" panose="020F0502020204030204" pitchFamily="34" charset="0"/>
                <a:buChar char="●"/>
              </a:pPr>
              <a:r>
                <a:rPr lang="en-US" sz="2000" i="1" dirty="0" smtClean="0">
                  <a:solidFill>
                    <a:schemeClr val="bg1"/>
                  </a:solidFill>
                </a:rPr>
                <a:t>Understanding pollution impacts on ecosystems</a:t>
              </a:r>
            </a:p>
            <a:p>
              <a:pPr marL="342900" indent="-342900">
                <a:spcBef>
                  <a:spcPts val="600"/>
                </a:spcBef>
                <a:buFont typeface="Calibri" panose="020F0502020204030204" pitchFamily="34" charset="0"/>
                <a:buChar char="●"/>
              </a:pPr>
              <a:r>
                <a:rPr lang="en-US" sz="2000" i="1" dirty="0" smtClean="0">
                  <a:solidFill>
                    <a:schemeClr val="bg1"/>
                  </a:solidFill>
                </a:rPr>
                <a:t>Improving modeling capabilities</a:t>
              </a:r>
            </a:p>
            <a:p>
              <a:pPr marL="342900" indent="-342900">
                <a:spcBef>
                  <a:spcPts val="600"/>
                </a:spcBef>
                <a:buFont typeface="Calibri" panose="020F0502020204030204" pitchFamily="34" charset="0"/>
                <a:buChar char="●"/>
              </a:pPr>
              <a:r>
                <a:rPr lang="en-US" sz="2000" i="1" dirty="0" smtClean="0">
                  <a:solidFill>
                    <a:schemeClr val="bg1"/>
                  </a:solidFill>
                </a:rPr>
                <a:t>Providing environmental information for decision-making</a:t>
              </a:r>
            </a:p>
            <a:p>
              <a:pPr marL="342900" indent="-342900">
                <a:spcBef>
                  <a:spcPts val="600"/>
                </a:spcBef>
                <a:buFont typeface="Calibri" panose="020F0502020204030204" pitchFamily="34" charset="0"/>
                <a:buChar char="●"/>
              </a:pPr>
              <a:r>
                <a:rPr lang="en-US" sz="2000" i="1" dirty="0" smtClean="0">
                  <a:solidFill>
                    <a:schemeClr val="bg1"/>
                  </a:solidFill>
                </a:rPr>
                <a:t>Improving health of people</a:t>
              </a:r>
              <a:r>
                <a:rPr lang="en-US" sz="2000" i="1" dirty="0">
                  <a:solidFill>
                    <a:schemeClr val="bg1"/>
                  </a:solidFill>
                </a:rPr>
                <a:t>, fish, and </a:t>
              </a:r>
              <a:r>
                <a:rPr lang="en-US" sz="2000" i="1" dirty="0" smtClean="0">
                  <a:solidFill>
                    <a:schemeClr val="bg1"/>
                  </a:solidFill>
                </a:rPr>
                <a:t>ecosystems </a:t>
              </a:r>
            </a:p>
          </p:txBody>
        </p:sp>
        <p:cxnSp>
          <p:nvCxnSpPr>
            <p:cNvPr id="11" name="Straight Connector 10"/>
            <p:cNvCxnSpPr/>
            <p:nvPr/>
          </p:nvCxnSpPr>
          <p:spPr>
            <a:xfrm>
              <a:off x="27340" y="4101420"/>
              <a:ext cx="9144000" cy="0"/>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629400" y="4412304"/>
            <a:ext cx="2362200" cy="1938992"/>
            <a:chOff x="6629400" y="4551324"/>
            <a:chExt cx="2362200" cy="1938992"/>
          </a:xfrm>
        </p:grpSpPr>
        <p:sp>
          <p:nvSpPr>
            <p:cNvPr id="12" name="Right Brace 11"/>
            <p:cNvSpPr/>
            <p:nvPr/>
          </p:nvSpPr>
          <p:spPr>
            <a:xfrm>
              <a:off x="6629400" y="5092020"/>
              <a:ext cx="411180" cy="1371600"/>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7143155" y="4551324"/>
              <a:ext cx="1848445" cy="1938992"/>
            </a:xfrm>
            <a:prstGeom prst="rect">
              <a:avLst/>
            </a:prstGeom>
            <a:noFill/>
          </p:spPr>
          <p:txBody>
            <a:bodyPr wrap="square" rtlCol="0">
              <a:spAutoFit/>
            </a:bodyPr>
            <a:lstStyle/>
            <a:p>
              <a:pPr algn="ctr"/>
              <a:r>
                <a:rPr lang="en-US" sz="2000" dirty="0" smtClean="0">
                  <a:solidFill>
                    <a:srgbClr val="FFFF00"/>
                  </a:solidFill>
                </a:rPr>
                <a:t>ARL’s atmospheric mercury modeling work supports all of these goals</a:t>
              </a:r>
            </a:p>
          </p:txBody>
        </p:sp>
      </p:grpSp>
    </p:spTree>
    <p:extLst>
      <p:ext uri="{BB962C8B-B14F-4D97-AF65-F5344CB8AC3E}">
        <p14:creationId xmlns:p14="http://schemas.microsoft.com/office/powerpoint/2010/main" val="422026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ARL Science Review, June 21-23, 2016</a:t>
            </a:r>
          </a:p>
        </p:txBody>
      </p:sp>
      <p:sp>
        <p:nvSpPr>
          <p:cNvPr id="6" name="Slide Number Placeholder 5"/>
          <p:cNvSpPr>
            <a:spLocks noGrp="1"/>
          </p:cNvSpPr>
          <p:nvPr>
            <p:ph type="sldNum" sz="quarter" idx="11"/>
          </p:nvPr>
        </p:nvSpPr>
        <p:spPr/>
        <p:txBody>
          <a:bodyPr/>
          <a:lstStyle/>
          <a:p>
            <a:fld id="{66CAC88C-31F3-4764-B964-B930D18D7C5C}" type="slidenum">
              <a:rPr lang="en-US" smtClean="0"/>
              <a:t>26</a:t>
            </a:fld>
            <a:endParaRPr lang="en-US" dirty="0"/>
          </a:p>
        </p:txBody>
      </p:sp>
      <p:sp>
        <p:nvSpPr>
          <p:cNvPr id="9" name="Title 4"/>
          <p:cNvSpPr txBox="1">
            <a:spLocks/>
          </p:cNvSpPr>
          <p:nvPr/>
        </p:nvSpPr>
        <p:spPr>
          <a:xfrm>
            <a:off x="3657600" y="76200"/>
            <a:ext cx="502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400" dirty="0" smtClean="0"/>
              <a:t>Relevance: </a:t>
            </a:r>
            <a:r>
              <a:rPr lang="en-US" sz="2400" i="1" dirty="0" smtClean="0">
                <a:solidFill>
                  <a:srgbClr val="92D050"/>
                </a:solidFill>
              </a:rPr>
              <a:t>Policy-Relevant Science</a:t>
            </a:r>
            <a:r>
              <a:rPr lang="en-US" sz="2400" dirty="0" smtClean="0"/>
              <a:t> </a:t>
            </a:r>
            <a:endParaRPr lang="en-US" sz="2400" dirty="0"/>
          </a:p>
        </p:txBody>
      </p:sp>
      <p:sp>
        <p:nvSpPr>
          <p:cNvPr id="15" name="Content Placeholder 2"/>
          <p:cNvSpPr>
            <a:spLocks noGrp="1"/>
          </p:cNvSpPr>
          <p:nvPr>
            <p:ph sz="half" idx="1"/>
          </p:nvPr>
        </p:nvSpPr>
        <p:spPr>
          <a:xfrm>
            <a:off x="284407" y="1828800"/>
            <a:ext cx="4114800" cy="1015663"/>
          </a:xfrm>
        </p:spPr>
        <p:txBody>
          <a:bodyPr wrap="square">
            <a:spAutoFit/>
          </a:bodyPr>
          <a:lstStyle/>
          <a:p>
            <a:pPr>
              <a:spcBef>
                <a:spcPts val="2400"/>
              </a:spcBef>
              <a:buClr>
                <a:srgbClr val="92D050"/>
              </a:buClr>
              <a:buFont typeface="Calibri" panose="020F0502020204030204" pitchFamily="34" charset="0"/>
              <a:buChar char="●"/>
            </a:pPr>
            <a:r>
              <a:rPr lang="en-US" sz="2000" dirty="0" smtClean="0"/>
              <a:t>Debate regarding the </a:t>
            </a:r>
            <a:r>
              <a:rPr lang="en-US" sz="2000" i="1" dirty="0" smtClean="0">
                <a:solidFill>
                  <a:srgbClr val="92D050"/>
                </a:solidFill>
              </a:rPr>
              <a:t>importance </a:t>
            </a:r>
            <a:r>
              <a:rPr lang="en-US" sz="2000" i="1" dirty="0">
                <a:solidFill>
                  <a:srgbClr val="92D050"/>
                </a:solidFill>
              </a:rPr>
              <a:t>of local/regional</a:t>
            </a:r>
            <a:r>
              <a:rPr lang="en-US" sz="2000" dirty="0"/>
              <a:t> atmospheric mercury emissions </a:t>
            </a:r>
            <a:r>
              <a:rPr lang="en-US" sz="2000" dirty="0" smtClean="0"/>
              <a:t>sources</a:t>
            </a:r>
            <a:endParaRPr lang="en-US" sz="2000" dirty="0"/>
          </a:p>
        </p:txBody>
      </p:sp>
      <p:sp>
        <p:nvSpPr>
          <p:cNvPr id="16" name="Content Placeholder 2"/>
          <p:cNvSpPr>
            <a:spLocks noGrp="1"/>
          </p:cNvSpPr>
          <p:nvPr>
            <p:ph sz="half" idx="1"/>
          </p:nvPr>
        </p:nvSpPr>
        <p:spPr>
          <a:xfrm>
            <a:off x="284407" y="2965896"/>
            <a:ext cx="4114800" cy="1323439"/>
          </a:xfrm>
        </p:spPr>
        <p:txBody>
          <a:bodyPr wrap="square">
            <a:spAutoFit/>
          </a:bodyPr>
          <a:lstStyle/>
          <a:p>
            <a:pPr>
              <a:spcBef>
                <a:spcPts val="2400"/>
              </a:spcBef>
              <a:buClr>
                <a:srgbClr val="92D050"/>
              </a:buClr>
              <a:buFont typeface="Calibri" panose="020F0502020204030204" pitchFamily="34" charset="0"/>
              <a:buChar char="●"/>
            </a:pPr>
            <a:r>
              <a:rPr lang="en-US" sz="2000" dirty="0" smtClean="0"/>
              <a:t>Some have argued </a:t>
            </a:r>
            <a:r>
              <a:rPr lang="en-US" sz="2000" dirty="0"/>
              <a:t>that </a:t>
            </a:r>
            <a:r>
              <a:rPr lang="en-US" sz="2000" dirty="0" smtClean="0"/>
              <a:t>local &amp; regional </a:t>
            </a:r>
            <a:r>
              <a:rPr lang="en-US" sz="2000" dirty="0"/>
              <a:t>sources </a:t>
            </a:r>
            <a:r>
              <a:rPr lang="en-US" sz="2000" dirty="0" smtClean="0"/>
              <a:t>have </a:t>
            </a:r>
            <a:r>
              <a:rPr lang="en-US" sz="2000" dirty="0"/>
              <a:t>little impact, and </a:t>
            </a:r>
            <a:r>
              <a:rPr lang="en-US" sz="2000" dirty="0" smtClean="0"/>
              <a:t>if so</a:t>
            </a:r>
            <a:r>
              <a:rPr lang="en-US" sz="2000" dirty="0"/>
              <a:t>, </a:t>
            </a:r>
            <a:r>
              <a:rPr lang="en-US" sz="2000" i="1" dirty="0" smtClean="0">
                <a:solidFill>
                  <a:srgbClr val="92D050"/>
                </a:solidFill>
              </a:rPr>
              <a:t>why regulate emissions?</a:t>
            </a:r>
            <a:endParaRPr lang="en-US" sz="2000" i="1" dirty="0">
              <a:solidFill>
                <a:srgbClr val="92D050"/>
              </a:solidFill>
            </a:endParaRPr>
          </a:p>
        </p:txBody>
      </p:sp>
      <p:sp>
        <p:nvSpPr>
          <p:cNvPr id="17" name="Content Placeholder 2"/>
          <p:cNvSpPr>
            <a:spLocks noGrp="1"/>
          </p:cNvSpPr>
          <p:nvPr>
            <p:ph sz="half" idx="1"/>
          </p:nvPr>
        </p:nvSpPr>
        <p:spPr>
          <a:xfrm>
            <a:off x="284407" y="4438918"/>
            <a:ext cx="3962401" cy="1631216"/>
          </a:xfrm>
        </p:spPr>
        <p:txBody>
          <a:bodyPr wrap="square">
            <a:spAutoFit/>
          </a:bodyPr>
          <a:lstStyle/>
          <a:p>
            <a:pPr>
              <a:spcBef>
                <a:spcPts val="2400"/>
              </a:spcBef>
              <a:buClr>
                <a:srgbClr val="92D050"/>
              </a:buClr>
              <a:buFont typeface="Calibri" panose="020F0502020204030204" pitchFamily="34" charset="0"/>
              <a:buChar char="●"/>
            </a:pPr>
            <a:r>
              <a:rPr lang="en-US" sz="2000" dirty="0" smtClean="0"/>
              <a:t>Our integrated </a:t>
            </a:r>
            <a:r>
              <a:rPr lang="en-US" sz="2000" i="1" dirty="0" smtClean="0">
                <a:solidFill>
                  <a:srgbClr val="92D050"/>
                </a:solidFill>
              </a:rPr>
              <a:t>plume &amp; grid</a:t>
            </a:r>
            <a:r>
              <a:rPr lang="en-US" sz="2000" i="1" dirty="0" smtClean="0"/>
              <a:t> </a:t>
            </a:r>
            <a:r>
              <a:rPr lang="en-US" sz="2000" dirty="0"/>
              <a:t>approach </a:t>
            </a:r>
            <a:r>
              <a:rPr lang="en-US" sz="2000" dirty="0" smtClean="0"/>
              <a:t>is a </a:t>
            </a:r>
            <a:r>
              <a:rPr lang="en-US" sz="2000" dirty="0"/>
              <a:t>powerful </a:t>
            </a:r>
            <a:r>
              <a:rPr lang="en-US" sz="2000" dirty="0" smtClean="0"/>
              <a:t>tool to </a:t>
            </a:r>
            <a:r>
              <a:rPr lang="en-US" sz="2000" dirty="0"/>
              <a:t>examine source-receptor relationships on </a:t>
            </a:r>
            <a:r>
              <a:rPr lang="en-US" sz="2000" i="1" dirty="0">
                <a:solidFill>
                  <a:srgbClr val="92D050"/>
                </a:solidFill>
              </a:rPr>
              <a:t>local to global scales</a:t>
            </a:r>
          </a:p>
        </p:txBody>
      </p:sp>
      <p:grpSp>
        <p:nvGrpSpPr>
          <p:cNvPr id="30" name="Group 29"/>
          <p:cNvGrpSpPr/>
          <p:nvPr/>
        </p:nvGrpSpPr>
        <p:grpSpPr>
          <a:xfrm>
            <a:off x="304799" y="968514"/>
            <a:ext cx="8620836" cy="4789700"/>
            <a:chOff x="304799" y="968514"/>
            <a:chExt cx="8620836" cy="47897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125" y="1905000"/>
              <a:ext cx="4547510" cy="3108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83575" y="5019550"/>
              <a:ext cx="4255625" cy="738664"/>
            </a:xfrm>
            <a:prstGeom prst="rect">
              <a:avLst/>
            </a:prstGeom>
            <a:noFill/>
          </p:spPr>
          <p:txBody>
            <a:bodyPr wrap="square" rtlCol="0">
              <a:spAutoFit/>
            </a:bodyPr>
            <a:lstStyle/>
            <a:p>
              <a:pPr algn="ctr"/>
              <a:r>
                <a:rPr lang="en-US" sz="1400" dirty="0" smtClean="0">
                  <a:solidFill>
                    <a:srgbClr val="FFC000"/>
                  </a:solidFill>
                </a:rPr>
                <a:t>GLOBAL ANTHROPOGENIC MERCURY EMISSIONS (2010) (graphic from Kenneth Davis, USEPA, based on AMAP/UNEP 2010 mercury emissions data)</a:t>
              </a:r>
            </a:p>
          </p:txBody>
        </p:sp>
        <p:cxnSp>
          <p:nvCxnSpPr>
            <p:cNvPr id="10" name="Straight Connector 9"/>
            <p:cNvCxnSpPr/>
            <p:nvPr/>
          </p:nvCxnSpPr>
          <p:spPr>
            <a:xfrm>
              <a:off x="4489361" y="1371600"/>
              <a:ext cx="3657600"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150180" y="1919593"/>
              <a:ext cx="0" cy="1554480"/>
            </a:xfrm>
            <a:prstGeom prst="line">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150180" y="1371600"/>
              <a:ext cx="0" cy="548640"/>
            </a:xfrm>
            <a:prstGeom prst="line">
              <a:avLst/>
            </a:prstGeom>
            <a:ln w="38100">
              <a:solidFill>
                <a:schemeClr val="bg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04799" y="968514"/>
              <a:ext cx="4267201" cy="707886"/>
            </a:xfrm>
            <a:prstGeom prst="rect">
              <a:avLst/>
            </a:prstGeom>
            <a:noFill/>
          </p:spPr>
          <p:txBody>
            <a:bodyPr wrap="square" rtlCol="0">
              <a:spAutoFit/>
            </a:bodyPr>
            <a:lstStyle/>
            <a:p>
              <a:pPr marL="342900" indent="-342900">
                <a:spcBef>
                  <a:spcPts val="2400"/>
                </a:spcBef>
                <a:buClr>
                  <a:srgbClr val="92D050"/>
                </a:buClr>
                <a:buFont typeface="Calibri" panose="020F0502020204030204" pitchFamily="34" charset="0"/>
                <a:buChar char="●"/>
              </a:pPr>
              <a:r>
                <a:rPr lang="en-US" sz="2000" dirty="0">
                  <a:solidFill>
                    <a:schemeClr val="bg1"/>
                  </a:solidFill>
                </a:rPr>
                <a:t>U.S. anthropogenic emissions are a </a:t>
              </a:r>
              <a:r>
                <a:rPr lang="en-US" sz="2000" i="1" dirty="0">
                  <a:solidFill>
                    <a:srgbClr val="92D050"/>
                  </a:solidFill>
                </a:rPr>
                <a:t>small fraction</a:t>
              </a:r>
              <a:r>
                <a:rPr lang="en-US" sz="2000" dirty="0">
                  <a:solidFill>
                    <a:schemeClr val="bg1"/>
                  </a:solidFill>
                </a:rPr>
                <a:t> of global emissions </a:t>
              </a:r>
            </a:p>
          </p:txBody>
        </p:sp>
      </p:grpSp>
    </p:spTree>
    <p:extLst>
      <p:ext uri="{BB962C8B-B14F-4D97-AF65-F5344CB8AC3E}">
        <p14:creationId xmlns:p14="http://schemas.microsoft.com/office/powerpoint/2010/main" val="16780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P spid="1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227536" y="76200"/>
            <a:ext cx="3295409" cy="4114800"/>
            <a:chOff x="4419600" y="923925"/>
            <a:chExt cx="4386262" cy="5476875"/>
          </a:xfrm>
        </p:grpSpPr>
        <p:sp>
          <p:nvSpPr>
            <p:cNvPr id="12" name="Rectangle 2"/>
            <p:cNvSpPr>
              <a:spLocks noChangeArrowheads="1"/>
            </p:cNvSpPr>
            <p:nvPr/>
          </p:nvSpPr>
          <p:spPr bwMode="auto">
            <a:xfrm>
              <a:off x="4527550" y="923925"/>
              <a:ext cx="4278312" cy="536575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3" name="Rectangle 3"/>
            <p:cNvSpPr>
              <a:spLocks noChangeArrowheads="1"/>
            </p:cNvSpPr>
            <p:nvPr/>
          </p:nvSpPr>
          <p:spPr bwMode="auto">
            <a:xfrm>
              <a:off x="4479925" y="976313"/>
              <a:ext cx="4278312" cy="536575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14" name="Rectangle 4"/>
            <p:cNvSpPr>
              <a:spLocks noChangeArrowheads="1"/>
            </p:cNvSpPr>
            <p:nvPr/>
          </p:nvSpPr>
          <p:spPr bwMode="auto">
            <a:xfrm>
              <a:off x="4432300" y="1019175"/>
              <a:ext cx="4278312" cy="5365750"/>
            </a:xfrm>
            <a:prstGeom prst="rect">
              <a:avLst/>
            </a:prstGeom>
            <a:solidFill>
              <a:schemeClr val="bg1"/>
            </a:solidFill>
            <a:ln w="19050">
              <a:solidFill>
                <a:schemeClr val="tx1"/>
              </a:solidFill>
              <a:miter lim="800000"/>
              <a:headEnd/>
              <a:tailEnd/>
            </a:ln>
          </p:spPr>
          <p:txBody>
            <a:bodyPr wrap="none" anchor="ctr"/>
            <a:lstStyle/>
            <a:p>
              <a:endParaRPr lang="en-US"/>
            </a:p>
          </p:txBody>
        </p:sp>
        <p:pic>
          <p:nvPicPr>
            <p:cNvPr id="15" name="Picture 5" descr="Pages from NOAA_GL_Hg_Apr_17_2007"/>
            <p:cNvPicPr>
              <a:picLocks noChangeAspect="1" noChangeArrowheads="1"/>
            </p:cNvPicPr>
            <p:nvPr/>
          </p:nvPicPr>
          <p:blipFill>
            <a:blip r:embed="rId3" cstate="print">
              <a:duotone>
                <a:prstClr val="black"/>
                <a:srgbClr val="D9C3A5">
                  <a:tint val="50000"/>
                  <a:satMod val="180000"/>
                </a:srgbClr>
              </a:duotone>
            </a:blip>
            <a:srcRect l="4706" t="3639" r="4706" b="8186"/>
            <a:stretch>
              <a:fillRect/>
            </a:stretch>
          </p:blipFill>
          <p:spPr bwMode="auto">
            <a:xfrm>
              <a:off x="4419600" y="1066800"/>
              <a:ext cx="4235450" cy="5334000"/>
            </a:xfrm>
            <a:prstGeom prst="rect">
              <a:avLst/>
            </a:prstGeom>
            <a:noFill/>
            <a:ln w="19050">
              <a:solidFill>
                <a:schemeClr val="tx1"/>
              </a:solidFill>
              <a:miter lim="800000"/>
              <a:headEnd/>
              <a:tailEnd/>
            </a:ln>
          </p:spPr>
        </p:pic>
      </p:grpSp>
      <p:pic>
        <p:nvPicPr>
          <p:cNvPr id="3696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2133600"/>
            <a:ext cx="7132320" cy="41208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9667" name="Text Box 3"/>
          <p:cNvSpPr txBox="1">
            <a:spLocks noChangeArrowheads="1"/>
          </p:cNvSpPr>
          <p:nvPr/>
        </p:nvSpPr>
        <p:spPr bwMode="auto">
          <a:xfrm>
            <a:off x="3352800" y="1094363"/>
            <a:ext cx="640080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dirty="0">
                <a:solidFill>
                  <a:schemeClr val="bg1"/>
                </a:solidFill>
                <a:latin typeface="+mj-lt"/>
              </a:rPr>
              <a:t>Emissions and deposition to Lake Michigan </a:t>
            </a:r>
          </a:p>
          <a:p>
            <a:pPr algn="ctr" eaLnBrk="1" hangingPunct="1"/>
            <a:r>
              <a:rPr lang="en-US" altLang="en-US" sz="2000" dirty="0">
                <a:solidFill>
                  <a:schemeClr val="bg1"/>
                </a:solidFill>
                <a:latin typeface="+mj-lt"/>
              </a:rPr>
              <a:t>arising from different distance ranges </a:t>
            </a:r>
          </a:p>
          <a:p>
            <a:pPr algn="ctr" eaLnBrk="1" hangingPunct="1"/>
            <a:r>
              <a:rPr lang="en-US" altLang="en-US" sz="1400" dirty="0">
                <a:solidFill>
                  <a:schemeClr val="bg1"/>
                </a:solidFill>
                <a:latin typeface="+mj-lt"/>
              </a:rPr>
              <a:t>(based on 1999 anthropogenic emissions in the U.S. and Canada)</a:t>
            </a:r>
          </a:p>
          <a:p>
            <a:pPr algn="ctr" eaLnBrk="1" hangingPunct="1"/>
            <a:endParaRPr lang="en-US" altLang="en-US" sz="1400" dirty="0">
              <a:solidFill>
                <a:schemeClr val="bg1"/>
              </a:solidFill>
              <a:latin typeface="+mj-lt"/>
            </a:endParaRPr>
          </a:p>
          <a:p>
            <a:pPr algn="ctr" eaLnBrk="1" hangingPunct="1"/>
            <a:r>
              <a:rPr lang="en-US" altLang="en-US" sz="1400" i="1" dirty="0">
                <a:solidFill>
                  <a:schemeClr val="bg1"/>
                </a:solidFill>
                <a:latin typeface="+mj-lt"/>
                <a:hlinkClick r:id="rId5"/>
              </a:rPr>
              <a:t>2007 NOAA Report to Congress on </a:t>
            </a:r>
          </a:p>
          <a:p>
            <a:pPr algn="ctr" eaLnBrk="1" hangingPunct="1"/>
            <a:r>
              <a:rPr lang="en-US" altLang="en-US" sz="1400" i="1" dirty="0">
                <a:solidFill>
                  <a:schemeClr val="bg1"/>
                </a:solidFill>
                <a:latin typeface="+mj-lt"/>
                <a:hlinkClick r:id="rId5"/>
              </a:rPr>
              <a:t>Mercury Contamination in the Great Lakes</a:t>
            </a:r>
            <a:endParaRPr lang="en-US" altLang="en-US" sz="1400" i="1" dirty="0">
              <a:solidFill>
                <a:schemeClr val="bg1"/>
              </a:solidFill>
              <a:latin typeface="+mj-lt"/>
            </a:endParaRPr>
          </a:p>
          <a:p>
            <a:pPr algn="ctr" eaLnBrk="1" hangingPunct="1"/>
            <a:endParaRPr lang="en-US" altLang="en-US" sz="2000" dirty="0">
              <a:solidFill>
                <a:schemeClr val="bg1"/>
              </a:solidFill>
              <a:latin typeface="+mj-lt"/>
            </a:endParaRPr>
          </a:p>
        </p:txBody>
      </p:sp>
      <p:grpSp>
        <p:nvGrpSpPr>
          <p:cNvPr id="2" name="Group 1"/>
          <p:cNvGrpSpPr/>
          <p:nvPr/>
        </p:nvGrpSpPr>
        <p:grpSpPr>
          <a:xfrm>
            <a:off x="762000" y="4495800"/>
            <a:ext cx="1879948" cy="1815882"/>
            <a:chOff x="762000" y="4495800"/>
            <a:chExt cx="1879948" cy="1815882"/>
          </a:xfrm>
        </p:grpSpPr>
        <p:sp>
          <p:nvSpPr>
            <p:cNvPr id="369669" name="Line 5"/>
            <p:cNvSpPr>
              <a:spLocks noChangeShapeType="1"/>
            </p:cNvSpPr>
            <p:nvPr/>
          </p:nvSpPr>
          <p:spPr bwMode="auto">
            <a:xfrm>
              <a:off x="1575148" y="5264759"/>
              <a:ext cx="1066800" cy="25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668" name="Text Box 4"/>
            <p:cNvSpPr txBox="1">
              <a:spLocks noChangeArrowheads="1"/>
            </p:cNvSpPr>
            <p:nvPr/>
          </p:nvSpPr>
          <p:spPr bwMode="auto">
            <a:xfrm>
              <a:off x="762000" y="4495800"/>
              <a:ext cx="1143000" cy="1815882"/>
            </a:xfrm>
            <a:prstGeom prst="rect">
              <a:avLst/>
            </a:prstGeom>
            <a:solidFill>
              <a:srgbClr val="A9D975"/>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600" dirty="0">
                  <a:latin typeface="+mn-lt"/>
                </a:rPr>
                <a:t>small % of U.S. and Canadian emissions </a:t>
              </a:r>
            </a:p>
            <a:p>
              <a:pPr algn="r" eaLnBrk="1" hangingPunct="1"/>
              <a:r>
                <a:rPr lang="en-US" altLang="en-US" sz="1600" dirty="0">
                  <a:latin typeface="+mn-lt"/>
                </a:rPr>
                <a:t>&lt; 100 km </a:t>
              </a:r>
            </a:p>
            <a:p>
              <a:pPr algn="r" eaLnBrk="1" hangingPunct="1"/>
              <a:r>
                <a:rPr lang="en-US" altLang="en-US" sz="1600" dirty="0">
                  <a:latin typeface="+mn-lt"/>
                </a:rPr>
                <a:t>of Lake Michigan</a:t>
              </a:r>
            </a:p>
          </p:txBody>
        </p:sp>
      </p:grpSp>
      <p:sp>
        <p:nvSpPr>
          <p:cNvPr id="9" name="Footer Placeholder 1"/>
          <p:cNvSpPr>
            <a:spLocks noGrp="1"/>
          </p:cNvSpPr>
          <p:nvPr>
            <p:ph type="ftr" sz="quarter" idx="10"/>
          </p:nvPr>
        </p:nvSpPr>
        <p:spPr>
          <a:xfrm>
            <a:off x="0" y="6492875"/>
            <a:ext cx="2895600" cy="365125"/>
          </a:xfrm>
        </p:spPr>
        <p:txBody>
          <a:bodyPr/>
          <a:lstStyle/>
          <a:p>
            <a:r>
              <a:rPr lang="en-US" dirty="0"/>
              <a:t>ARL Science Review, June 21-23, 2016</a:t>
            </a:r>
          </a:p>
        </p:txBody>
      </p:sp>
      <p:sp>
        <p:nvSpPr>
          <p:cNvPr id="10"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t>27</a:t>
            </a:fld>
            <a:endParaRPr lang="en-US" dirty="0"/>
          </a:p>
        </p:txBody>
      </p:sp>
      <p:grpSp>
        <p:nvGrpSpPr>
          <p:cNvPr id="3" name="Group 2"/>
          <p:cNvGrpSpPr/>
          <p:nvPr/>
        </p:nvGrpSpPr>
        <p:grpSpPr>
          <a:xfrm>
            <a:off x="2578444" y="1595497"/>
            <a:ext cx="1408668" cy="2322018"/>
            <a:chOff x="2578444" y="1595497"/>
            <a:chExt cx="1408668" cy="2322018"/>
          </a:xfrm>
        </p:grpSpPr>
        <p:sp>
          <p:nvSpPr>
            <p:cNvPr id="369671" name="Line 7"/>
            <p:cNvSpPr>
              <a:spLocks noChangeShapeType="1"/>
            </p:cNvSpPr>
            <p:nvPr/>
          </p:nvSpPr>
          <p:spPr bwMode="auto">
            <a:xfrm flipH="1">
              <a:off x="2933178" y="3155515"/>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670" name="Text Box 6"/>
            <p:cNvSpPr txBox="1">
              <a:spLocks noChangeArrowheads="1"/>
            </p:cNvSpPr>
            <p:nvPr/>
          </p:nvSpPr>
          <p:spPr bwMode="auto">
            <a:xfrm>
              <a:off x="2578444" y="1595497"/>
              <a:ext cx="1408668" cy="2062103"/>
            </a:xfrm>
            <a:prstGeom prst="rect">
              <a:avLst/>
            </a:prstGeom>
            <a:solidFill>
              <a:srgbClr val="A9D975"/>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latin typeface="+mn-lt"/>
                </a:rPr>
                <a:t>… but “local” emissions  responsible for a large fraction of the modeled atmospheric deposition</a:t>
              </a:r>
            </a:p>
          </p:txBody>
        </p:sp>
      </p:grpSp>
      <p:sp>
        <p:nvSpPr>
          <p:cNvPr id="17" name="Title 4"/>
          <p:cNvSpPr txBox="1">
            <a:spLocks/>
          </p:cNvSpPr>
          <p:nvPr/>
        </p:nvSpPr>
        <p:spPr>
          <a:xfrm>
            <a:off x="3657600" y="76200"/>
            <a:ext cx="502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400" dirty="0" smtClean="0"/>
              <a:t>Relevance: </a:t>
            </a:r>
            <a:r>
              <a:rPr lang="en-US" sz="2400" i="1" dirty="0" smtClean="0">
                <a:solidFill>
                  <a:srgbClr val="92D050"/>
                </a:solidFill>
              </a:rPr>
              <a:t>Policy-Relevant Science</a:t>
            </a:r>
            <a:r>
              <a:rPr lang="en-US" sz="2400" dirty="0" smtClean="0"/>
              <a:t> </a:t>
            </a:r>
            <a:endParaRPr lang="en-US" sz="2400" dirty="0"/>
          </a:p>
        </p:txBody>
      </p:sp>
    </p:spTree>
    <p:extLst>
      <p:ext uri="{BB962C8B-B14F-4D97-AF65-F5344CB8AC3E}">
        <p14:creationId xmlns:p14="http://schemas.microsoft.com/office/powerpoint/2010/main" val="113479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6" name="Group 19"/>
          <p:cNvGrpSpPr>
            <a:grpSpLocks/>
          </p:cNvGrpSpPr>
          <p:nvPr/>
        </p:nvGrpSpPr>
        <p:grpSpPr bwMode="auto">
          <a:xfrm>
            <a:off x="990600" y="381000"/>
            <a:ext cx="6629400" cy="5943600"/>
            <a:chOff x="624" y="432"/>
            <a:chExt cx="3458" cy="3072"/>
          </a:xfrm>
          <a:noFill/>
        </p:grpSpPr>
        <p:pic>
          <p:nvPicPr>
            <p:cNvPr id="175107" name="Picture 4" descr="Chicago Tribune news_ Nearby coal plants said to harm lake_Page_1"/>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4706" t="2727" r="24706" b="53636"/>
            <a:stretch>
              <a:fillRect/>
            </a:stretch>
          </p:blipFill>
          <p:spPr bwMode="auto">
            <a:xfrm>
              <a:off x="624" y="432"/>
              <a:ext cx="3458" cy="27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5108" name="Line 7"/>
            <p:cNvSpPr>
              <a:spLocks noChangeShapeType="1"/>
            </p:cNvSpPr>
            <p:nvPr/>
          </p:nvSpPr>
          <p:spPr bwMode="auto">
            <a:xfrm>
              <a:off x="721" y="2208"/>
              <a:ext cx="2880" cy="0"/>
            </a:xfrm>
            <a:prstGeom prst="line">
              <a:avLst/>
            </a:prstGeom>
            <a:grpFill/>
            <a:ln w="28575">
              <a:solidFill>
                <a:srgbClr val="FF3300"/>
              </a:solidFill>
              <a:round/>
              <a:headEnd/>
              <a:tailEnd/>
            </a:ln>
            <a:extLst/>
          </p:spPr>
          <p:txBody>
            <a:bodyPr/>
            <a:lstStyle/>
            <a:p>
              <a:endParaRPr lang="en-US"/>
            </a:p>
          </p:txBody>
        </p:sp>
        <p:sp>
          <p:nvSpPr>
            <p:cNvPr id="175109" name="Rectangle 9"/>
            <p:cNvSpPr>
              <a:spLocks noChangeArrowheads="1"/>
            </p:cNvSpPr>
            <p:nvPr/>
          </p:nvSpPr>
          <p:spPr bwMode="auto">
            <a:xfrm>
              <a:off x="624" y="528"/>
              <a:ext cx="3456" cy="2976"/>
            </a:xfrm>
            <a:prstGeom prst="rect">
              <a:avLst/>
            </a:prstGeom>
            <a:grp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chemeClr val="bg1"/>
                </a:solidFill>
              </a:endParaRPr>
            </a:p>
          </p:txBody>
        </p:sp>
        <p:sp>
          <p:nvSpPr>
            <p:cNvPr id="175110" name="Oval 10"/>
            <p:cNvSpPr>
              <a:spLocks noChangeAspect="1" noChangeArrowheads="1"/>
            </p:cNvSpPr>
            <p:nvPr/>
          </p:nvSpPr>
          <p:spPr bwMode="auto">
            <a:xfrm>
              <a:off x="2329" y="3268"/>
              <a:ext cx="23" cy="23"/>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5111" name="Oval 11"/>
            <p:cNvSpPr>
              <a:spLocks noChangeAspect="1" noChangeArrowheads="1"/>
            </p:cNvSpPr>
            <p:nvPr/>
          </p:nvSpPr>
          <p:spPr bwMode="auto">
            <a:xfrm>
              <a:off x="2329" y="3364"/>
              <a:ext cx="23" cy="23"/>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5112" name="Oval 12"/>
            <p:cNvSpPr>
              <a:spLocks noChangeAspect="1" noChangeArrowheads="1"/>
            </p:cNvSpPr>
            <p:nvPr/>
          </p:nvSpPr>
          <p:spPr bwMode="auto">
            <a:xfrm>
              <a:off x="2329" y="3460"/>
              <a:ext cx="23" cy="23"/>
            </a:xfrm>
            <a:prstGeom prst="ellipse">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sp>
        <p:nvSpPr>
          <p:cNvPr id="10" name="Footer Placeholder 1"/>
          <p:cNvSpPr>
            <a:spLocks noGrp="1"/>
          </p:cNvSpPr>
          <p:nvPr>
            <p:ph type="ftr" sz="quarter" idx="10"/>
          </p:nvPr>
        </p:nvSpPr>
        <p:spPr>
          <a:xfrm>
            <a:off x="0" y="6492875"/>
            <a:ext cx="2895600" cy="365125"/>
          </a:xfrm>
        </p:spPr>
        <p:txBody>
          <a:bodyPr/>
          <a:lstStyle/>
          <a:p>
            <a:r>
              <a:rPr lang="en-US" dirty="0"/>
              <a:t>ARL Science Review, June 21-23, 2016</a:t>
            </a:r>
          </a:p>
        </p:txBody>
      </p:sp>
      <p:sp>
        <p:nvSpPr>
          <p:cNvPr id="11"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t>28</a:t>
            </a:fld>
            <a:endParaRPr lang="en-US" dirty="0"/>
          </a:p>
        </p:txBody>
      </p:sp>
      <p:sp>
        <p:nvSpPr>
          <p:cNvPr id="12" name="Title 4"/>
          <p:cNvSpPr txBox="1">
            <a:spLocks/>
          </p:cNvSpPr>
          <p:nvPr/>
        </p:nvSpPr>
        <p:spPr>
          <a:xfrm>
            <a:off x="3657600" y="76200"/>
            <a:ext cx="5029200" cy="1143000"/>
          </a:xfrm>
          <a:prstGeom prst="rect">
            <a:avLst/>
          </a:prstGeom>
          <a:solidFill>
            <a:srgbClr val="091A4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400" dirty="0" smtClean="0"/>
              <a:t>Relevance: </a:t>
            </a:r>
            <a:r>
              <a:rPr lang="en-US" sz="2400" i="1" dirty="0" smtClean="0">
                <a:solidFill>
                  <a:srgbClr val="92D050"/>
                </a:solidFill>
              </a:rPr>
              <a:t>Policy-Relevant Science</a:t>
            </a:r>
            <a:r>
              <a:rPr lang="en-US" sz="2400" dirty="0" smtClean="0"/>
              <a:t> </a:t>
            </a:r>
            <a:endParaRPr lang="en-US" sz="2400" dirty="0"/>
          </a:p>
        </p:txBody>
      </p:sp>
    </p:spTree>
    <p:extLst>
      <p:ext uri="{BB962C8B-B14F-4D97-AF65-F5344CB8AC3E}">
        <p14:creationId xmlns:p14="http://schemas.microsoft.com/office/powerpoint/2010/main" val="279181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5"/>
          <p:cNvSpPr txBox="1">
            <a:spLocks noChangeArrowheads="1"/>
          </p:cNvSpPr>
          <p:nvPr/>
        </p:nvSpPr>
        <p:spPr bwMode="auto">
          <a:xfrm>
            <a:off x="1752600" y="5417403"/>
            <a:ext cx="7102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2400" i="1" dirty="0">
                <a:solidFill>
                  <a:srgbClr val="92D050"/>
                </a:solidFill>
                <a:latin typeface="+mn-lt"/>
              </a:rPr>
              <a:t>… NOAA Management convinced EPA to </a:t>
            </a:r>
            <a:r>
              <a:rPr lang="en-US" altLang="en-US" sz="2400" i="1" dirty="0" smtClean="0">
                <a:solidFill>
                  <a:srgbClr val="92D050"/>
                </a:solidFill>
                <a:latin typeface="+mn-lt"/>
              </a:rPr>
              <a:t>drop</a:t>
            </a:r>
          </a:p>
          <a:p>
            <a:pPr algn="r" eaLnBrk="1" hangingPunct="1"/>
            <a:r>
              <a:rPr lang="en-US" altLang="en-US" sz="2400" i="1" dirty="0" smtClean="0">
                <a:solidFill>
                  <a:srgbClr val="92D050"/>
                </a:solidFill>
                <a:latin typeface="+mn-lt"/>
              </a:rPr>
              <a:t>their </a:t>
            </a:r>
            <a:r>
              <a:rPr lang="en-US" altLang="en-US" sz="2400" i="1" dirty="0">
                <a:solidFill>
                  <a:srgbClr val="92D050"/>
                </a:solidFill>
                <a:latin typeface="+mn-lt"/>
              </a:rPr>
              <a:t>effort to discredit this </a:t>
            </a:r>
            <a:r>
              <a:rPr lang="en-US" altLang="en-US" sz="2400" i="1" dirty="0" smtClean="0">
                <a:solidFill>
                  <a:srgbClr val="92D050"/>
                </a:solidFill>
                <a:latin typeface="+mn-lt"/>
              </a:rPr>
              <a:t>work …</a:t>
            </a:r>
            <a:endParaRPr lang="en-US" altLang="en-US" sz="2400" i="1" dirty="0">
              <a:solidFill>
                <a:srgbClr val="92D050"/>
              </a:solidFill>
              <a:latin typeface="+mn-lt"/>
            </a:endParaRPr>
          </a:p>
        </p:txBody>
      </p:sp>
      <p:sp>
        <p:nvSpPr>
          <p:cNvPr id="176133" name="Text Box 4"/>
          <p:cNvSpPr txBox="1">
            <a:spLocks noChangeArrowheads="1"/>
          </p:cNvSpPr>
          <p:nvPr/>
        </p:nvSpPr>
        <p:spPr bwMode="auto">
          <a:xfrm>
            <a:off x="457200" y="1447800"/>
            <a:ext cx="8153400" cy="3293209"/>
          </a:xfrm>
          <a:prstGeom prst="rect">
            <a:avLst/>
          </a:prstGeom>
          <a:blipFill dpi="0" rotWithShape="1">
            <a:blip r:embed="rId3"/>
            <a:srcRect/>
            <a:tile tx="0" ty="0" sx="100000" sy="100000" flip="none" algn="tl"/>
          </a:blip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smtClean="0">
                <a:latin typeface="+mn-lt"/>
              </a:rPr>
              <a:t>The next day, EPA drafts a letter </a:t>
            </a:r>
            <a:r>
              <a:rPr lang="en-US" altLang="en-US" sz="2400" b="1" i="1" dirty="0">
                <a:latin typeface="+mn-lt"/>
              </a:rPr>
              <a:t>to </a:t>
            </a:r>
            <a:r>
              <a:rPr lang="en-US" altLang="en-US" sz="2400" b="1" i="1" dirty="0" smtClean="0">
                <a:latin typeface="+mn-lt"/>
              </a:rPr>
              <a:t>Chicago </a:t>
            </a:r>
            <a:r>
              <a:rPr lang="en-US" altLang="en-US" sz="2400" b="1" i="1" dirty="0">
                <a:latin typeface="+mn-lt"/>
              </a:rPr>
              <a:t>Tribune Editor:</a:t>
            </a:r>
            <a:r>
              <a:rPr lang="en-US" altLang="en-US" sz="2000" b="1" dirty="0">
                <a:latin typeface="Courier New" pitchFamily="49" charset="0"/>
              </a:rPr>
              <a:t> </a:t>
            </a:r>
          </a:p>
          <a:p>
            <a:pPr eaLnBrk="1" hangingPunct="1"/>
            <a:endParaRPr lang="en-US" altLang="en-US" sz="2400" b="1" dirty="0">
              <a:latin typeface="Courier New" pitchFamily="49" charset="0"/>
            </a:endParaRPr>
          </a:p>
          <a:p>
            <a:pPr marL="171450" eaLnBrk="1" hangingPunct="1"/>
            <a:r>
              <a:rPr lang="en-US" altLang="en-US" sz="2800" b="1" dirty="0">
                <a:solidFill>
                  <a:srgbClr val="0070C0"/>
                </a:solidFill>
                <a:latin typeface="+mn-lt"/>
              </a:rPr>
              <a:t>Your article, "Nearby coal plants said to harm lake," reached conclusions that are not supported by the latest research and science on how mercury emissions from power plants affect Lake </a:t>
            </a:r>
            <a:r>
              <a:rPr lang="en-US" altLang="en-US" sz="2800" b="1" dirty="0" smtClean="0">
                <a:solidFill>
                  <a:srgbClr val="0070C0"/>
                </a:solidFill>
                <a:latin typeface="+mn-lt"/>
              </a:rPr>
              <a:t>Michigan...</a:t>
            </a:r>
            <a:endParaRPr lang="en-US" altLang="en-US" sz="2400" b="1" dirty="0">
              <a:latin typeface="Courier New" pitchFamily="49" charset="0"/>
            </a:endParaRPr>
          </a:p>
          <a:p>
            <a:pPr eaLnBrk="1" hangingPunct="1"/>
            <a:endParaRPr lang="en-US" altLang="en-US" sz="2400" b="1" dirty="0">
              <a:latin typeface="Courier New" pitchFamily="49" charset="0"/>
            </a:endParaRPr>
          </a:p>
          <a:p>
            <a:pPr algn="ctr" eaLnBrk="1" hangingPunct="1"/>
            <a:r>
              <a:rPr lang="en-US" altLang="en-US" sz="2400" b="1" i="1" dirty="0" smtClean="0">
                <a:latin typeface="+mn-lt"/>
              </a:rPr>
              <a:t>(which they hoped would be signed </a:t>
            </a:r>
            <a:r>
              <a:rPr lang="en-US" altLang="en-US" sz="2400" b="1" i="1" dirty="0">
                <a:latin typeface="+mn-lt"/>
              </a:rPr>
              <a:t>by NOAA and EPA)</a:t>
            </a:r>
          </a:p>
        </p:txBody>
      </p:sp>
      <p:sp>
        <p:nvSpPr>
          <p:cNvPr id="10" name="Footer Placeholder 1"/>
          <p:cNvSpPr>
            <a:spLocks noGrp="1"/>
          </p:cNvSpPr>
          <p:nvPr>
            <p:ph type="ftr" sz="quarter" idx="10"/>
          </p:nvPr>
        </p:nvSpPr>
        <p:spPr>
          <a:xfrm>
            <a:off x="0" y="6492875"/>
            <a:ext cx="2895600" cy="365125"/>
          </a:xfrm>
        </p:spPr>
        <p:txBody>
          <a:bodyPr/>
          <a:lstStyle/>
          <a:p>
            <a:r>
              <a:rPr lang="en-US" dirty="0"/>
              <a:t>ARL Science Review, June 21-23, 2016</a:t>
            </a:r>
          </a:p>
        </p:txBody>
      </p:sp>
      <p:sp>
        <p:nvSpPr>
          <p:cNvPr id="11"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t>29</a:t>
            </a:fld>
            <a:endParaRPr lang="en-US" dirty="0"/>
          </a:p>
        </p:txBody>
      </p:sp>
      <p:sp>
        <p:nvSpPr>
          <p:cNvPr id="12" name="Title 4"/>
          <p:cNvSpPr txBox="1">
            <a:spLocks/>
          </p:cNvSpPr>
          <p:nvPr/>
        </p:nvSpPr>
        <p:spPr>
          <a:xfrm>
            <a:off x="3657600" y="76200"/>
            <a:ext cx="5029200" cy="1143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2400" dirty="0" smtClean="0"/>
              <a:t>Relevance: </a:t>
            </a:r>
            <a:r>
              <a:rPr lang="en-US" sz="2400" i="1" dirty="0" smtClean="0">
                <a:solidFill>
                  <a:srgbClr val="92D050"/>
                </a:solidFill>
              </a:rPr>
              <a:t>Policy-Relevant Science</a:t>
            </a:r>
            <a:r>
              <a:rPr lang="en-US" sz="2400" dirty="0" smtClean="0"/>
              <a:t> </a:t>
            </a:r>
            <a:endParaRPr lang="en-US" sz="2400" dirty="0"/>
          </a:p>
        </p:txBody>
      </p:sp>
    </p:spTree>
    <p:extLst>
      <p:ext uri="{BB962C8B-B14F-4D97-AF65-F5344CB8AC3E}">
        <p14:creationId xmlns:p14="http://schemas.microsoft.com/office/powerpoint/2010/main" val="213590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5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3</a:t>
            </a:fld>
            <a:endParaRPr lang="en-US" dirty="0"/>
          </a:p>
        </p:txBody>
      </p:sp>
      <p:grpSp>
        <p:nvGrpSpPr>
          <p:cNvPr id="25" name="Group 24"/>
          <p:cNvGrpSpPr/>
          <p:nvPr/>
        </p:nvGrpSpPr>
        <p:grpSpPr>
          <a:xfrm>
            <a:off x="533400" y="1847360"/>
            <a:ext cx="8382000" cy="1686048"/>
            <a:chOff x="533400" y="1847360"/>
            <a:chExt cx="8382000" cy="1686048"/>
          </a:xfrm>
        </p:grpSpPr>
        <p:pic>
          <p:nvPicPr>
            <p:cNvPr id="7" name="Picture 2" descr="C:\Users\Mark\AppData\Local\Microsoft\Windows\Temporary Internet Files\Content.IE5\V5EJW4NJ\MP90043738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24" t="4881" r="33183"/>
            <a:stretch/>
          </p:blipFill>
          <p:spPr bwMode="auto">
            <a:xfrm>
              <a:off x="7543800" y="1847360"/>
              <a:ext cx="1371600" cy="164574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2" name="Content Placeholder 7"/>
            <p:cNvSpPr txBox="1">
              <a:spLocks/>
            </p:cNvSpPr>
            <p:nvPr/>
          </p:nvSpPr>
          <p:spPr>
            <a:xfrm>
              <a:off x="533400" y="2702411"/>
              <a:ext cx="6705600" cy="83099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buClr>
                  <a:srgbClr val="92D050"/>
                </a:buClr>
                <a:buFont typeface="Calibri" panose="020F0502020204030204" pitchFamily="34" charset="0"/>
                <a:buChar char="●"/>
              </a:pPr>
              <a:r>
                <a:rPr lang="en-US" sz="2400" dirty="0" smtClean="0">
                  <a:solidFill>
                    <a:srgbClr val="92D050"/>
                  </a:solidFill>
                </a:rPr>
                <a:t>Fish consumption advisories </a:t>
              </a:r>
              <a:r>
                <a:rPr lang="en-US" sz="2400" dirty="0" smtClean="0"/>
                <a:t>due to mercury are still ubiquitous throughout the U.S. </a:t>
              </a:r>
            </a:p>
          </p:txBody>
        </p:sp>
      </p:grpSp>
      <p:grpSp>
        <p:nvGrpSpPr>
          <p:cNvPr id="27" name="Group 26"/>
          <p:cNvGrpSpPr/>
          <p:nvPr/>
        </p:nvGrpSpPr>
        <p:grpSpPr>
          <a:xfrm>
            <a:off x="533400" y="3651550"/>
            <a:ext cx="8382000" cy="1371600"/>
            <a:chOff x="533400" y="3651550"/>
            <a:chExt cx="8382000" cy="1371600"/>
          </a:xfrm>
        </p:grpSpPr>
        <p:pic>
          <p:nvPicPr>
            <p:cNvPr id="1028" name="Picture 4" descr="http://cache.golocalworcester.com.s3.amazonaws.com/cache/images/cached/cache/images/remote/http_s3.amazonaws.com/images.golocalworcester.com/news/smoke_stack1_360_361_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7602" y="3651550"/>
              <a:ext cx="1367798" cy="13716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13" name="Content Placeholder 7"/>
            <p:cNvSpPr txBox="1">
              <a:spLocks/>
            </p:cNvSpPr>
            <p:nvPr/>
          </p:nvSpPr>
          <p:spPr>
            <a:xfrm>
              <a:off x="533400" y="3816290"/>
              <a:ext cx="6858000" cy="12003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buClr>
                  <a:srgbClr val="92D050"/>
                </a:buClr>
                <a:buFont typeface="Calibri" panose="020F0502020204030204" pitchFamily="34" charset="0"/>
                <a:buChar char="●"/>
              </a:pPr>
              <a:r>
                <a:rPr lang="en-US" sz="2400" dirty="0" smtClean="0">
                  <a:solidFill>
                    <a:srgbClr val="92D050"/>
                  </a:solidFill>
                </a:rPr>
                <a:t>Atmospheric</a:t>
              </a:r>
              <a:r>
                <a:rPr lang="en-US" sz="2400" dirty="0" smtClean="0"/>
                <a:t> emissions &amp; subsequent deposition is a major pathway for mercury contamination of aquatic ecosystems</a:t>
              </a:r>
            </a:p>
          </p:txBody>
        </p:sp>
      </p:grpSp>
      <p:sp>
        <p:nvSpPr>
          <p:cNvPr id="24" name="Title 1"/>
          <p:cNvSpPr>
            <a:spLocks noGrp="1"/>
          </p:cNvSpPr>
          <p:nvPr>
            <p:ph type="title"/>
          </p:nvPr>
        </p:nvSpPr>
        <p:spPr>
          <a:xfrm>
            <a:off x="-1219200" y="152400"/>
            <a:ext cx="8229600" cy="1143000"/>
          </a:xfrm>
        </p:spPr>
        <p:txBody>
          <a:bodyPr>
            <a:noAutofit/>
          </a:bodyPr>
          <a:lstStyle/>
          <a:p>
            <a:r>
              <a:rPr lang="en-US" dirty="0" smtClean="0"/>
              <a:t>Context</a:t>
            </a:r>
            <a:endParaRPr lang="en-US" dirty="0"/>
          </a:p>
        </p:txBody>
      </p:sp>
      <p:grpSp>
        <p:nvGrpSpPr>
          <p:cNvPr id="28" name="Group 27"/>
          <p:cNvGrpSpPr/>
          <p:nvPr/>
        </p:nvGrpSpPr>
        <p:grpSpPr>
          <a:xfrm>
            <a:off x="533400" y="5181600"/>
            <a:ext cx="8382000" cy="1143000"/>
            <a:chOff x="533400" y="5181600"/>
            <a:chExt cx="8382000" cy="1143000"/>
          </a:xfrm>
        </p:grpSpPr>
        <p:sp>
          <p:nvSpPr>
            <p:cNvPr id="14" name="Content Placeholder 7"/>
            <p:cNvSpPr txBox="1">
              <a:spLocks/>
            </p:cNvSpPr>
            <p:nvPr/>
          </p:nvSpPr>
          <p:spPr>
            <a:xfrm>
              <a:off x="533400" y="5299502"/>
              <a:ext cx="6400800" cy="83099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buClr>
                  <a:srgbClr val="92D050"/>
                </a:buClr>
                <a:buFont typeface="Calibri" panose="020F0502020204030204" pitchFamily="34" charset="0"/>
                <a:buChar char="●"/>
              </a:pPr>
              <a:r>
                <a:rPr lang="en-US" sz="2400" dirty="0" smtClean="0"/>
                <a:t>Regulatory </a:t>
              </a:r>
              <a:r>
                <a:rPr lang="en-US" sz="2400" dirty="0" smtClean="0">
                  <a:solidFill>
                    <a:srgbClr val="92D050"/>
                  </a:solidFill>
                </a:rPr>
                <a:t>efforts hampered</a:t>
              </a:r>
              <a:r>
                <a:rPr lang="en-US" sz="2400" dirty="0" smtClean="0"/>
                <a:t> by controversies (e.g., global vs. domestic contributions?)</a:t>
              </a:r>
              <a:endParaRPr lang="en-US" sz="2400" dirty="0"/>
            </a:p>
          </p:txBody>
        </p:sp>
        <p:grpSp>
          <p:nvGrpSpPr>
            <p:cNvPr id="11" name="Group 10"/>
            <p:cNvGrpSpPr/>
            <p:nvPr/>
          </p:nvGrpSpPr>
          <p:grpSpPr>
            <a:xfrm>
              <a:off x="6903720" y="5181600"/>
              <a:ext cx="2011680" cy="1143000"/>
              <a:chOff x="6903720" y="5132515"/>
              <a:chExt cx="2011680" cy="1143000"/>
            </a:xfrm>
          </p:grpSpPr>
          <p:grpSp>
            <p:nvGrpSpPr>
              <p:cNvPr id="23" name="Group 22"/>
              <p:cNvGrpSpPr/>
              <p:nvPr/>
            </p:nvGrpSpPr>
            <p:grpSpPr>
              <a:xfrm>
                <a:off x="6903720" y="5132515"/>
                <a:ext cx="2011680" cy="1143000"/>
                <a:chOff x="230984" y="4481512"/>
                <a:chExt cx="2011680" cy="1179259"/>
              </a:xfrm>
            </p:grpSpPr>
            <p:sp>
              <p:nvSpPr>
                <p:cNvPr id="21" name="Rectangle 20"/>
                <p:cNvSpPr/>
                <p:nvPr/>
              </p:nvSpPr>
              <p:spPr>
                <a:xfrm>
                  <a:off x="230984" y="4481512"/>
                  <a:ext cx="2011680" cy="1179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269245" y="4537350"/>
                  <a:ext cx="1942312" cy="1069125"/>
                  <a:chOff x="6413897" y="4648200"/>
                  <a:chExt cx="2560320" cy="1409302"/>
                </a:xfrm>
              </p:grpSpPr>
              <p:sp>
                <p:nvSpPr>
                  <p:cNvPr id="15" name="TextBox 14"/>
                  <p:cNvSpPr txBox="1"/>
                  <p:nvPr/>
                </p:nvSpPr>
                <p:spPr>
                  <a:xfrm>
                    <a:off x="6413897" y="5205520"/>
                    <a:ext cx="2560320" cy="851982"/>
                  </a:xfrm>
                  <a:prstGeom prst="rect">
                    <a:avLst/>
                  </a:prstGeom>
                  <a:blipFill>
                    <a:blip r:embed="rId5"/>
                    <a:tile tx="0" ty="0" sx="100000" sy="100000" flip="none" algn="tl"/>
                  </a:blipFill>
                  <a:ln>
                    <a:noFill/>
                  </a:ln>
                </p:spPr>
                <p:txBody>
                  <a:bodyPr wrap="square" rtlCol="0">
                    <a:spAutoFit/>
                  </a:bodyPr>
                  <a:lstStyle/>
                  <a:p>
                    <a:pPr algn="ctr"/>
                    <a:r>
                      <a:rPr lang="en-US" sz="1200" b="1" dirty="0" smtClean="0">
                        <a:latin typeface="Times New Roman" panose="02020603050405020304" pitchFamily="18" charset="0"/>
                        <a:cs typeface="Times New Roman" panose="02020603050405020304" pitchFamily="18" charset="0"/>
                      </a:rPr>
                      <a:t>The Supreme Court halts Obama administration’s mercury regulations</a:t>
                    </a:r>
                  </a:p>
                </p:txBody>
              </p:sp>
              <p:pic>
                <p:nvPicPr>
                  <p:cNvPr id="1033" name="Picture 9"/>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3897" y="4648200"/>
                    <a:ext cx="2560320" cy="330792"/>
                  </a:xfrm>
                  <a:prstGeom prst="rect">
                    <a:avLst/>
                  </a:prstGeom>
                  <a:blipFill>
                    <a:blip r:embed="rId5"/>
                    <a:tile tx="0" ty="0" sx="100000" sy="100000" flip="none" algn="tl"/>
                  </a:blipFill>
                  <a:ln>
                    <a:noFill/>
                  </a:ln>
                </p:spPr>
              </p:pic>
              <p:sp>
                <p:nvSpPr>
                  <p:cNvPr id="26" name="TextBox 25"/>
                  <p:cNvSpPr txBox="1"/>
                  <p:nvPr/>
                </p:nvSpPr>
                <p:spPr>
                  <a:xfrm>
                    <a:off x="6413897" y="4960144"/>
                    <a:ext cx="2560320" cy="365135"/>
                  </a:xfrm>
                  <a:prstGeom prst="rect">
                    <a:avLst/>
                  </a:prstGeom>
                  <a:blipFill>
                    <a:blip r:embed="rId5"/>
                    <a:tile tx="0" ty="0" sx="100000" sy="100000" flip="none" algn="tl"/>
                  </a:blipFill>
                  <a:ln>
                    <a:noFill/>
                  </a:ln>
                </p:spPr>
                <p:txBody>
                  <a:bodyPr wrap="square" rtlCol="0">
                    <a:spAutoFit/>
                  </a:bodyPr>
                  <a:lstStyle/>
                  <a:p>
                    <a:pPr algn="ctr"/>
                    <a:r>
                      <a:rPr lang="en-US" sz="1200" b="1" i="1" dirty="0" smtClean="0">
                        <a:latin typeface="Times New Roman" panose="02020603050405020304" pitchFamily="18" charset="0"/>
                        <a:cs typeface="Times New Roman" panose="02020603050405020304" pitchFamily="18" charset="0"/>
                      </a:rPr>
                      <a:t>June </a:t>
                    </a:r>
                    <a:r>
                      <a:rPr lang="en-US" sz="1200" b="1" i="1" dirty="0">
                        <a:latin typeface="Times New Roman" panose="02020603050405020304" pitchFamily="18" charset="0"/>
                        <a:cs typeface="Times New Roman" panose="02020603050405020304" pitchFamily="18" charset="0"/>
                      </a:rPr>
                      <a:t>30, 2015</a:t>
                    </a:r>
                    <a:endParaRPr lang="en-US" sz="1200" b="1" i="1" dirty="0" smtClean="0">
                      <a:latin typeface="Times New Roman" panose="02020603050405020304" pitchFamily="18" charset="0"/>
                      <a:cs typeface="Times New Roman" panose="02020603050405020304" pitchFamily="18" charset="0"/>
                    </a:endParaRPr>
                  </a:p>
                </p:txBody>
              </p:sp>
            </p:grpSp>
          </p:grpSp>
          <p:sp>
            <p:nvSpPr>
              <p:cNvPr id="10" name="Rectangle 9"/>
              <p:cNvSpPr/>
              <p:nvPr/>
            </p:nvSpPr>
            <p:spPr>
              <a:xfrm>
                <a:off x="6927693" y="5166921"/>
                <a:ext cx="1942312" cy="106912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33400" y="353885"/>
            <a:ext cx="8382000" cy="2065644"/>
            <a:chOff x="533400" y="353885"/>
            <a:chExt cx="8382000" cy="2065644"/>
          </a:xfrm>
        </p:grpSpPr>
        <p:pic>
          <p:nvPicPr>
            <p:cNvPr id="1035" name="Picture 11" descr="Photo of three women's pregnant bell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3720" y="353885"/>
              <a:ext cx="2011680" cy="1335025"/>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29" name="Content Placeholder 7"/>
            <p:cNvSpPr txBox="1">
              <a:spLocks/>
            </p:cNvSpPr>
            <p:nvPr/>
          </p:nvSpPr>
          <p:spPr>
            <a:xfrm>
              <a:off x="533400" y="1219200"/>
              <a:ext cx="5867400" cy="12003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2400"/>
                </a:spcBef>
                <a:buClr>
                  <a:srgbClr val="92D050"/>
                </a:buClr>
                <a:buFont typeface="Calibri" panose="020F0502020204030204" pitchFamily="34" charset="0"/>
                <a:buChar char="●"/>
              </a:pPr>
              <a:r>
                <a:rPr lang="en-US" sz="2400" dirty="0">
                  <a:solidFill>
                    <a:prstClr val="white"/>
                  </a:solidFill>
                </a:rPr>
                <a:t>Mercury exposure via fish consumption is an important </a:t>
              </a:r>
              <a:r>
                <a:rPr lang="en-US" sz="2400" dirty="0">
                  <a:solidFill>
                    <a:srgbClr val="92D050"/>
                  </a:solidFill>
                </a:rPr>
                <a:t>public health concern </a:t>
              </a:r>
              <a:r>
                <a:rPr lang="en-US" sz="2400" dirty="0">
                  <a:solidFill>
                    <a:prstClr val="white"/>
                  </a:solidFill>
                </a:rPr>
                <a:t>due to fetal and infant neurotoxic effects</a:t>
              </a:r>
              <a:r>
                <a:rPr lang="en-US" sz="2400" dirty="0" smtClean="0"/>
                <a:t> </a:t>
              </a:r>
            </a:p>
          </p:txBody>
        </p:sp>
      </p:grpSp>
    </p:spTree>
    <p:extLst>
      <p:ext uri="{BB962C8B-B14F-4D97-AF65-F5344CB8AC3E}">
        <p14:creationId xmlns:p14="http://schemas.microsoft.com/office/powerpoint/2010/main" val="297440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16" name="Slide Number Placeholder 2"/>
          <p:cNvSpPr>
            <a:spLocks noGrp="1"/>
          </p:cNvSpPr>
          <p:nvPr>
            <p:ph type="sldNum" sz="quarter" idx="11"/>
          </p:nvPr>
        </p:nvSpPr>
        <p:spPr>
          <a:xfrm>
            <a:off x="6781800" y="6416675"/>
            <a:ext cx="2133600" cy="365125"/>
          </a:xfrm>
        </p:spPr>
        <p:txBody>
          <a:bodyPr/>
          <a:lstStyle/>
          <a:p>
            <a:fld id="{66CAC88C-31F3-4764-B964-B930D18D7C5C}" type="slidenum">
              <a:rPr lang="en-US" smtClean="0"/>
              <a:t>30</a:t>
            </a:fld>
            <a:endParaRPr lang="en-US" dirty="0"/>
          </a:p>
        </p:txBody>
      </p:sp>
      <p:sp>
        <p:nvSpPr>
          <p:cNvPr id="18" name="Rectangle 17"/>
          <p:cNvSpPr/>
          <p:nvPr/>
        </p:nvSpPr>
        <p:spPr>
          <a:xfrm>
            <a:off x="304800" y="909935"/>
            <a:ext cx="8534400" cy="461665"/>
          </a:xfrm>
          <a:prstGeom prst="rect">
            <a:avLst/>
          </a:prstGeom>
        </p:spPr>
        <p:txBody>
          <a:bodyPr wrap="square">
            <a:spAutoFit/>
          </a:bodyPr>
          <a:lstStyle/>
          <a:p>
            <a:pPr algn="ctr"/>
            <a:r>
              <a:rPr lang="en-US" sz="2400" dirty="0" smtClean="0">
                <a:solidFill>
                  <a:srgbClr val="92D050"/>
                </a:solidFill>
                <a:latin typeface="+mj-lt"/>
              </a:rPr>
              <a:t>Anthropogenic Mercury Emissions</a:t>
            </a:r>
            <a:endParaRPr lang="en-US" sz="2400" dirty="0">
              <a:solidFill>
                <a:srgbClr val="92D050"/>
              </a:solidFill>
              <a:latin typeface="+mj-lt"/>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 y="1409005"/>
            <a:ext cx="4389120" cy="3391588"/>
          </a:xfrm>
          <a:prstGeom prst="rect">
            <a:avLst/>
          </a:prstGeom>
        </p:spPr>
      </p:pic>
      <p:sp>
        <p:nvSpPr>
          <p:cNvPr id="8" name="TextBox 7"/>
          <p:cNvSpPr txBox="1"/>
          <p:nvPr/>
        </p:nvSpPr>
        <p:spPr>
          <a:xfrm>
            <a:off x="1814895" y="2815223"/>
            <a:ext cx="652743" cy="369332"/>
          </a:xfrm>
          <a:prstGeom prst="rect">
            <a:avLst/>
          </a:prstGeom>
          <a:noFill/>
          <a:ln>
            <a:noFill/>
          </a:ln>
        </p:spPr>
        <p:txBody>
          <a:bodyPr wrap="none" rtlCol="0">
            <a:spAutoFit/>
          </a:bodyPr>
          <a:lstStyle/>
          <a:p>
            <a:r>
              <a:rPr lang="en-US" b="1" dirty="0"/>
              <a:t>1990</a:t>
            </a:r>
          </a:p>
        </p:txBody>
      </p:sp>
      <p:sp>
        <p:nvSpPr>
          <p:cNvPr id="24" name="TextBox 23"/>
          <p:cNvSpPr txBox="1"/>
          <p:nvPr/>
        </p:nvSpPr>
        <p:spPr>
          <a:xfrm>
            <a:off x="914400" y="5029200"/>
            <a:ext cx="8098307" cy="1200329"/>
          </a:xfrm>
          <a:prstGeom prst="rect">
            <a:avLst/>
          </a:prstGeom>
          <a:noFill/>
        </p:spPr>
        <p:txBody>
          <a:bodyPr wrap="none" rtlCol="0">
            <a:spAutoFit/>
          </a:bodyPr>
          <a:lstStyle/>
          <a:p>
            <a:pPr marL="285750" indent="-285750">
              <a:buFont typeface="Calibri" panose="020F0502020204030204" pitchFamily="34" charset="0"/>
              <a:buChar char="●"/>
            </a:pPr>
            <a:r>
              <a:rPr lang="en-US" dirty="0" smtClean="0">
                <a:solidFill>
                  <a:schemeClr val="bg1"/>
                </a:solidFill>
              </a:rPr>
              <a:t>Decrease in U.S./Canadian emissions</a:t>
            </a:r>
          </a:p>
          <a:p>
            <a:pPr marL="285750" indent="-285750">
              <a:buFont typeface="Calibri" panose="020F0502020204030204" pitchFamily="34" charset="0"/>
              <a:buChar char="●"/>
            </a:pPr>
            <a:r>
              <a:rPr lang="en-US" dirty="0" smtClean="0">
                <a:solidFill>
                  <a:schemeClr val="bg1"/>
                </a:solidFill>
              </a:rPr>
              <a:t>Decrease in European emissions</a:t>
            </a:r>
          </a:p>
          <a:p>
            <a:pPr marL="285750" indent="-285750">
              <a:buFont typeface="Calibri" panose="020F0502020204030204" pitchFamily="34" charset="0"/>
              <a:buChar char="●"/>
            </a:pPr>
            <a:r>
              <a:rPr lang="en-US" dirty="0" smtClean="0">
                <a:solidFill>
                  <a:schemeClr val="bg1"/>
                </a:solidFill>
              </a:rPr>
              <a:t>Increase in emissions from small-scale gold-mining (e.g., South America, Africa)</a:t>
            </a:r>
          </a:p>
          <a:p>
            <a:pPr marL="285750" indent="-285750">
              <a:buFont typeface="Calibri" panose="020F0502020204030204" pitchFamily="34" charset="0"/>
              <a:buChar char="●"/>
            </a:pPr>
            <a:r>
              <a:rPr lang="en-US" dirty="0" smtClean="0">
                <a:solidFill>
                  <a:schemeClr val="bg1"/>
                </a:solidFill>
              </a:rPr>
              <a:t>Mixed trends in Asia (some increases, some decreases)</a:t>
            </a:r>
          </a:p>
        </p:txBody>
      </p:sp>
      <p:sp>
        <p:nvSpPr>
          <p:cNvPr id="30" name="Rectangle 29"/>
          <p:cNvSpPr/>
          <p:nvPr/>
        </p:nvSpPr>
        <p:spPr>
          <a:xfrm>
            <a:off x="-838200" y="152400"/>
            <a:ext cx="6248400" cy="646331"/>
          </a:xfrm>
          <a:prstGeom prst="rect">
            <a:avLst/>
          </a:prstGeom>
        </p:spPr>
        <p:txBody>
          <a:bodyPr wrap="square">
            <a:spAutoFit/>
          </a:bodyPr>
          <a:lstStyle/>
          <a:p>
            <a:pPr algn="ctr"/>
            <a:r>
              <a:rPr lang="en-US" sz="3600" i="1" dirty="0" smtClean="0">
                <a:solidFill>
                  <a:schemeClr val="bg1"/>
                </a:solidFill>
              </a:rPr>
              <a:t>What has happened?</a:t>
            </a:r>
            <a:endParaRPr lang="en-US" sz="3600" i="1" dirty="0">
              <a:solidFill>
                <a:schemeClr val="bg1"/>
              </a:solidFill>
              <a:latin typeface="+mj-lt"/>
            </a:endParaRPr>
          </a:p>
        </p:txBody>
      </p:sp>
      <p:grpSp>
        <p:nvGrpSpPr>
          <p:cNvPr id="26" name="Group 25"/>
          <p:cNvGrpSpPr/>
          <p:nvPr/>
        </p:nvGrpSpPr>
        <p:grpSpPr>
          <a:xfrm>
            <a:off x="4261449" y="1408998"/>
            <a:ext cx="4775871" cy="3391602"/>
            <a:chOff x="4261449" y="1408998"/>
            <a:chExt cx="4775871" cy="3391602"/>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408998"/>
              <a:ext cx="4389120" cy="3391602"/>
            </a:xfrm>
            <a:prstGeom prst="rect">
              <a:avLst/>
            </a:prstGeom>
          </p:spPr>
        </p:pic>
        <p:sp>
          <p:nvSpPr>
            <p:cNvPr id="29" name="TextBox 28"/>
            <p:cNvSpPr txBox="1"/>
            <p:nvPr/>
          </p:nvSpPr>
          <p:spPr>
            <a:xfrm>
              <a:off x="6393813" y="2815223"/>
              <a:ext cx="652743" cy="369332"/>
            </a:xfrm>
            <a:prstGeom prst="rect">
              <a:avLst/>
            </a:prstGeom>
            <a:noFill/>
            <a:ln>
              <a:noFill/>
            </a:ln>
          </p:spPr>
          <p:txBody>
            <a:bodyPr wrap="none" rtlCol="0">
              <a:spAutoFit/>
            </a:bodyPr>
            <a:lstStyle/>
            <a:p>
              <a:r>
                <a:rPr lang="en-US" b="1" dirty="0" smtClean="0"/>
                <a:t>2014</a:t>
              </a:r>
              <a:endParaRPr lang="en-US" b="1" dirty="0"/>
            </a:p>
          </p:txBody>
        </p:sp>
        <p:sp>
          <p:nvSpPr>
            <p:cNvPr id="25" name="Right Arrow 24"/>
            <p:cNvSpPr/>
            <p:nvPr/>
          </p:nvSpPr>
          <p:spPr>
            <a:xfrm>
              <a:off x="4261449" y="2133600"/>
              <a:ext cx="615351" cy="304800"/>
            </a:xfrm>
            <a:prstGeom prst="rightArrow">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558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31</a:t>
            </a:fld>
            <a:endParaRPr lang="en-US" dirty="0"/>
          </a:p>
        </p:txBody>
      </p:sp>
      <p:graphicFrame>
        <p:nvGraphicFramePr>
          <p:cNvPr id="4" name="Chart 3"/>
          <p:cNvGraphicFramePr/>
          <p:nvPr>
            <p:extLst>
              <p:ext uri="{D42A27DB-BD31-4B8C-83A1-F6EECF244321}">
                <p14:modId xmlns:p14="http://schemas.microsoft.com/office/powerpoint/2010/main" val="4008040831"/>
              </p:ext>
            </p:extLst>
          </p:nvPr>
        </p:nvGraphicFramePr>
        <p:xfrm>
          <a:off x="152400" y="1295400"/>
          <a:ext cx="88392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62852" y="824852"/>
            <a:ext cx="8991600" cy="707886"/>
          </a:xfrm>
          <a:prstGeom prst="rect">
            <a:avLst/>
          </a:prstGeom>
        </p:spPr>
        <p:txBody>
          <a:bodyPr wrap="square">
            <a:spAutoFit/>
          </a:bodyPr>
          <a:lstStyle/>
          <a:p>
            <a:pPr algn="ctr"/>
            <a:r>
              <a:rPr lang="en-US" sz="2000" dirty="0" smtClean="0">
                <a:solidFill>
                  <a:srgbClr val="92D050"/>
                </a:solidFill>
              </a:rPr>
              <a:t>Time trend in anthrop. mercury emissions in different distance ranges from </a:t>
            </a:r>
            <a:r>
              <a:rPr lang="en-US" sz="2000" dirty="0">
                <a:solidFill>
                  <a:srgbClr val="92D050"/>
                </a:solidFill>
              </a:rPr>
              <a:t>Lake </a:t>
            </a:r>
            <a:r>
              <a:rPr lang="en-US" sz="2000" dirty="0" smtClean="0">
                <a:solidFill>
                  <a:srgbClr val="92D050"/>
                </a:solidFill>
              </a:rPr>
              <a:t>Erie</a:t>
            </a:r>
            <a:endParaRPr lang="en-US" sz="2000" dirty="0">
              <a:solidFill>
                <a:srgbClr val="92D050"/>
              </a:solidFill>
            </a:endParaRPr>
          </a:p>
          <a:p>
            <a:pPr algn="ctr"/>
            <a:endParaRPr lang="en-US" sz="2000" dirty="0">
              <a:solidFill>
                <a:srgbClr val="92D050"/>
              </a:solidFill>
              <a:latin typeface="+mj-lt"/>
            </a:endParaRPr>
          </a:p>
        </p:txBody>
      </p:sp>
      <p:sp>
        <p:nvSpPr>
          <p:cNvPr id="8" name="TextBox 7"/>
          <p:cNvSpPr txBox="1"/>
          <p:nvPr/>
        </p:nvSpPr>
        <p:spPr>
          <a:xfrm>
            <a:off x="3014628" y="1371600"/>
            <a:ext cx="3919572" cy="646331"/>
          </a:xfrm>
          <a:prstGeom prst="rect">
            <a:avLst/>
          </a:prstGeom>
          <a:solidFill>
            <a:schemeClr val="bg1"/>
          </a:solidFill>
          <a:ln>
            <a:solidFill>
              <a:srgbClr val="FFC000"/>
            </a:solidFill>
          </a:ln>
        </p:spPr>
        <p:txBody>
          <a:bodyPr wrap="square" rtlCol="0">
            <a:spAutoFit/>
          </a:bodyPr>
          <a:lstStyle/>
          <a:p>
            <a:pPr algn="ctr"/>
            <a:r>
              <a:rPr lang="en-US" dirty="0" smtClean="0"/>
              <a:t>Emissions in the rest of the world have stayed the same or even increased</a:t>
            </a:r>
          </a:p>
        </p:txBody>
      </p:sp>
      <p:sp>
        <p:nvSpPr>
          <p:cNvPr id="9" name="TextBox 8"/>
          <p:cNvSpPr txBox="1"/>
          <p:nvPr/>
        </p:nvSpPr>
        <p:spPr>
          <a:xfrm>
            <a:off x="546748" y="4717726"/>
            <a:ext cx="4558652" cy="646331"/>
          </a:xfrm>
          <a:prstGeom prst="rect">
            <a:avLst/>
          </a:prstGeom>
          <a:solidFill>
            <a:schemeClr val="bg1"/>
          </a:solidFill>
          <a:ln>
            <a:solidFill>
              <a:srgbClr val="92D050"/>
            </a:solidFill>
          </a:ln>
        </p:spPr>
        <p:txBody>
          <a:bodyPr wrap="square" rtlCol="0">
            <a:spAutoFit/>
          </a:bodyPr>
          <a:lstStyle/>
          <a:p>
            <a:pPr algn="ctr"/>
            <a:r>
              <a:rPr lang="en-US" dirty="0" smtClean="0"/>
              <a:t>Emissions in North America and in the </a:t>
            </a:r>
          </a:p>
          <a:p>
            <a:pPr algn="ctr"/>
            <a:r>
              <a:rPr lang="en-US" dirty="0" smtClean="0"/>
              <a:t>Great Lakes region have declined dramatically</a:t>
            </a:r>
          </a:p>
        </p:txBody>
      </p:sp>
      <p:sp>
        <p:nvSpPr>
          <p:cNvPr id="10" name="Rectangle 9"/>
          <p:cNvSpPr/>
          <p:nvPr/>
        </p:nvSpPr>
        <p:spPr>
          <a:xfrm>
            <a:off x="-838200" y="152400"/>
            <a:ext cx="6248400" cy="646331"/>
          </a:xfrm>
          <a:prstGeom prst="rect">
            <a:avLst/>
          </a:prstGeom>
        </p:spPr>
        <p:txBody>
          <a:bodyPr wrap="square">
            <a:spAutoFit/>
          </a:bodyPr>
          <a:lstStyle/>
          <a:p>
            <a:pPr algn="ctr"/>
            <a:r>
              <a:rPr lang="en-US" sz="3600" i="1" dirty="0" smtClean="0">
                <a:solidFill>
                  <a:schemeClr val="bg1"/>
                </a:solidFill>
              </a:rPr>
              <a:t>What has happened?</a:t>
            </a:r>
            <a:endParaRPr lang="en-US" sz="3600" i="1" dirty="0">
              <a:solidFill>
                <a:schemeClr val="bg1"/>
              </a:solidFill>
              <a:latin typeface="+mj-lt"/>
            </a:endParaRPr>
          </a:p>
        </p:txBody>
      </p:sp>
    </p:spTree>
    <p:extLst>
      <p:ext uri="{BB962C8B-B14F-4D97-AF65-F5344CB8AC3E}">
        <p14:creationId xmlns:p14="http://schemas.microsoft.com/office/powerpoint/2010/main" val="6639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fade">
                                      <p:cBhvr>
                                        <p:cTn id="12" dur="500"/>
                                        <p:tgtEl>
                                          <p:spTgt spid="4">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fade">
                                      <p:cBhvr>
                                        <p:cTn id="17" dur="500"/>
                                        <p:tgtEl>
                                          <p:spTgt spid="4">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fade">
                                      <p:cBhvr>
                                        <p:cTn id="22" dur="500"/>
                                        <p:tgtEl>
                                          <p:spTgt spid="4">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fade">
                                      <p:cBhvr>
                                        <p:cTn id="27" dur="500"/>
                                        <p:tgtEl>
                                          <p:spTgt spid="4">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32</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300" y="1478280"/>
            <a:ext cx="541570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909935"/>
            <a:ext cx="8839200" cy="461665"/>
          </a:xfrm>
          <a:prstGeom prst="rect">
            <a:avLst/>
          </a:prstGeom>
        </p:spPr>
        <p:txBody>
          <a:bodyPr wrap="square">
            <a:spAutoFit/>
          </a:bodyPr>
          <a:lstStyle/>
          <a:p>
            <a:pPr algn="ctr"/>
            <a:r>
              <a:rPr lang="en-US" sz="2400" dirty="0" smtClean="0">
                <a:solidFill>
                  <a:srgbClr val="92D050"/>
                </a:solidFill>
                <a:latin typeface="+mj-lt"/>
              </a:rPr>
              <a:t>Recent trends in Great Lakes fish mercury concentrations</a:t>
            </a:r>
            <a:endParaRPr lang="en-US" sz="2400" dirty="0">
              <a:solidFill>
                <a:srgbClr val="92D050"/>
              </a:solidFill>
              <a:latin typeface="+mj-lt"/>
            </a:endParaRPr>
          </a:p>
        </p:txBody>
      </p:sp>
      <p:sp>
        <p:nvSpPr>
          <p:cNvPr id="5" name="Rectangle 4"/>
          <p:cNvSpPr/>
          <p:nvPr/>
        </p:nvSpPr>
        <p:spPr>
          <a:xfrm>
            <a:off x="1441622" y="5585936"/>
            <a:ext cx="6172200" cy="738664"/>
          </a:xfrm>
          <a:prstGeom prst="rect">
            <a:avLst/>
          </a:prstGeom>
          <a:ln>
            <a:solidFill>
              <a:srgbClr val="92D050"/>
            </a:solidFill>
          </a:ln>
        </p:spPr>
        <p:txBody>
          <a:bodyPr wrap="square">
            <a:spAutoFit/>
          </a:bodyPr>
          <a:lstStyle/>
          <a:p>
            <a:pPr algn="just" fontAlgn="base"/>
            <a:r>
              <a:rPr lang="en-US" sz="1400" dirty="0" smtClean="0">
                <a:solidFill>
                  <a:srgbClr val="92D050"/>
                </a:solidFill>
              </a:rPr>
              <a:t>Zhou, C., et al. (2016). Mercury </a:t>
            </a:r>
            <a:r>
              <a:rPr lang="en-US" sz="1400" dirty="0">
                <a:solidFill>
                  <a:srgbClr val="92D050"/>
                </a:solidFill>
              </a:rPr>
              <a:t>temporal trends in top predator fish of the Laurentian Great Lakes from 2004 to 2014: are global mercury inputs affecting the Great Lakes ecosystem? </a:t>
            </a:r>
            <a:r>
              <a:rPr lang="en-US" sz="1400" i="1" dirty="0" smtClean="0">
                <a:solidFill>
                  <a:srgbClr val="92D050"/>
                </a:solidFill>
              </a:rPr>
              <a:t>Environmental Science and Technology, in preparation.</a:t>
            </a:r>
            <a:endParaRPr lang="en-US" sz="1400" i="1" dirty="0">
              <a:solidFill>
                <a:srgbClr val="92D050"/>
              </a:solidFill>
            </a:endParaRPr>
          </a:p>
        </p:txBody>
      </p:sp>
      <p:sp>
        <p:nvSpPr>
          <p:cNvPr id="7" name="Rectangle 6"/>
          <p:cNvSpPr/>
          <p:nvPr/>
        </p:nvSpPr>
        <p:spPr>
          <a:xfrm>
            <a:off x="-838200" y="152400"/>
            <a:ext cx="6248400" cy="646331"/>
          </a:xfrm>
          <a:prstGeom prst="rect">
            <a:avLst/>
          </a:prstGeom>
        </p:spPr>
        <p:txBody>
          <a:bodyPr wrap="square">
            <a:spAutoFit/>
          </a:bodyPr>
          <a:lstStyle/>
          <a:p>
            <a:pPr algn="ctr"/>
            <a:r>
              <a:rPr lang="en-US" sz="3600" i="1" dirty="0" smtClean="0">
                <a:solidFill>
                  <a:schemeClr val="bg1"/>
                </a:solidFill>
              </a:rPr>
              <a:t>What has happened?</a:t>
            </a:r>
            <a:endParaRPr lang="en-US" sz="3600" i="1" dirty="0">
              <a:solidFill>
                <a:schemeClr val="bg1"/>
              </a:solidFill>
              <a:latin typeface="+mj-lt"/>
            </a:endParaRPr>
          </a:p>
        </p:txBody>
      </p:sp>
    </p:spTree>
    <p:extLst>
      <p:ext uri="{BB962C8B-B14F-4D97-AF65-F5344CB8AC3E}">
        <p14:creationId xmlns:p14="http://schemas.microsoft.com/office/powerpoint/2010/main" val="4037465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33</a:t>
            </a:fld>
            <a:endParaRPr lang="en-US" dirty="0"/>
          </a:p>
        </p:txBody>
      </p:sp>
      <p:sp>
        <p:nvSpPr>
          <p:cNvPr id="4" name="Rectangle 3"/>
          <p:cNvSpPr/>
          <p:nvPr/>
        </p:nvSpPr>
        <p:spPr>
          <a:xfrm>
            <a:off x="152400" y="1236583"/>
            <a:ext cx="8915400" cy="1354217"/>
          </a:xfrm>
          <a:prstGeom prst="rect">
            <a:avLst/>
          </a:prstGeom>
        </p:spPr>
        <p:txBody>
          <a:bodyPr wrap="square">
            <a:spAutoFit/>
          </a:bodyPr>
          <a:lstStyle/>
          <a:p>
            <a:pPr>
              <a:spcBef>
                <a:spcPts val="300"/>
              </a:spcBef>
              <a:spcAft>
                <a:spcPts val="300"/>
              </a:spcAft>
            </a:pPr>
            <a:r>
              <a:rPr lang="en-US" dirty="0">
                <a:solidFill>
                  <a:schemeClr val="bg1"/>
                </a:solidFill>
                <a:hlinkClick r:id="rId2"/>
              </a:rPr>
              <a:t>Sunderland, Driscoll, et al. (2016)</a:t>
            </a:r>
            <a:r>
              <a:rPr lang="en-US" dirty="0">
                <a:solidFill>
                  <a:schemeClr val="bg1"/>
                </a:solidFill>
              </a:rPr>
              <a:t>, </a:t>
            </a:r>
            <a:r>
              <a:rPr lang="en-US" dirty="0">
                <a:solidFill>
                  <a:srgbClr val="00B0F0"/>
                </a:solidFill>
              </a:rPr>
              <a:t>Benefits of regulating hazardous air pollutants from coal and oil-fired utilities in the United States</a:t>
            </a:r>
            <a:r>
              <a:rPr lang="en-US" dirty="0">
                <a:solidFill>
                  <a:schemeClr val="bg1"/>
                </a:solidFill>
              </a:rPr>
              <a:t>, </a:t>
            </a:r>
            <a:r>
              <a:rPr lang="en-US" i="1" dirty="0">
                <a:solidFill>
                  <a:schemeClr val="bg1"/>
                </a:solidFill>
              </a:rPr>
              <a:t>ES&amp;T </a:t>
            </a:r>
            <a:r>
              <a:rPr lang="en-US" b="1" dirty="0">
                <a:solidFill>
                  <a:schemeClr val="bg1"/>
                </a:solidFill>
              </a:rPr>
              <a:t>50</a:t>
            </a:r>
            <a:r>
              <a:rPr lang="en-US" dirty="0">
                <a:solidFill>
                  <a:schemeClr val="bg1"/>
                </a:solidFill>
              </a:rPr>
              <a:t>, 2117: </a:t>
            </a:r>
          </a:p>
          <a:p>
            <a:pPr marL="742950" indent="-285750">
              <a:spcBef>
                <a:spcPts val="300"/>
              </a:spcBef>
              <a:spcAft>
                <a:spcPts val="300"/>
              </a:spcAft>
              <a:buFont typeface="Courier New" panose="02070309020205020404" pitchFamily="49" charset="0"/>
              <a:buChar char="o"/>
            </a:pPr>
            <a:r>
              <a:rPr lang="en-US" dirty="0">
                <a:solidFill>
                  <a:srgbClr val="92D050"/>
                </a:solidFill>
              </a:rPr>
              <a:t>accumulating weight of evidence: local/regional mercury sources matter </a:t>
            </a:r>
          </a:p>
          <a:p>
            <a:pPr marL="742950" indent="-285750">
              <a:spcBef>
                <a:spcPts val="300"/>
              </a:spcBef>
              <a:spcAft>
                <a:spcPts val="300"/>
              </a:spcAft>
              <a:buFont typeface="Courier New" panose="02070309020205020404" pitchFamily="49" charset="0"/>
              <a:buChar char="o"/>
            </a:pPr>
            <a:r>
              <a:rPr lang="en-US" dirty="0" smtClean="0">
                <a:solidFill>
                  <a:srgbClr val="92D050"/>
                </a:solidFill>
              </a:rPr>
              <a:t>power plant contributions to </a:t>
            </a:r>
            <a:r>
              <a:rPr lang="en-US" dirty="0">
                <a:solidFill>
                  <a:srgbClr val="92D050"/>
                </a:solidFill>
              </a:rPr>
              <a:t>locally deposited mercury </a:t>
            </a:r>
            <a:r>
              <a:rPr lang="en-US" dirty="0" smtClean="0">
                <a:solidFill>
                  <a:srgbClr val="92D050"/>
                </a:solidFill>
              </a:rPr>
              <a:t>underestimated by EPA</a:t>
            </a:r>
            <a:endParaRPr lang="en-US" dirty="0">
              <a:solidFill>
                <a:srgbClr val="92D050"/>
              </a:solidFill>
            </a:endParaRPr>
          </a:p>
        </p:txBody>
      </p:sp>
      <p:sp>
        <p:nvSpPr>
          <p:cNvPr id="5" name="TextBox 4"/>
          <p:cNvSpPr txBox="1"/>
          <p:nvPr/>
        </p:nvSpPr>
        <p:spPr>
          <a:xfrm>
            <a:off x="152400" y="152400"/>
            <a:ext cx="8915400" cy="769441"/>
          </a:xfrm>
          <a:prstGeom prst="rect">
            <a:avLst/>
          </a:prstGeom>
          <a:noFill/>
        </p:spPr>
        <p:txBody>
          <a:bodyPr wrap="square" rtlCol="0">
            <a:spAutoFit/>
          </a:bodyPr>
          <a:lstStyle/>
          <a:p>
            <a:r>
              <a:rPr lang="en-US" sz="2400" dirty="0" smtClean="0">
                <a:solidFill>
                  <a:srgbClr val="92D050"/>
                </a:solidFill>
                <a:latin typeface="+mj-lt"/>
              </a:rPr>
              <a:t>Emerging consensus:</a:t>
            </a:r>
            <a:r>
              <a:rPr lang="en-US" sz="2400" i="1" dirty="0" smtClean="0">
                <a:solidFill>
                  <a:srgbClr val="92D050"/>
                </a:solidFill>
                <a:latin typeface="+mj-lt"/>
              </a:rPr>
              <a:t> </a:t>
            </a:r>
            <a:r>
              <a:rPr lang="en-US" sz="2400" i="1" dirty="0" smtClean="0">
                <a:solidFill>
                  <a:schemeClr val="bg1"/>
                </a:solidFill>
                <a:latin typeface="+mj-lt"/>
              </a:rPr>
              <a:t>local/regional mercury sources do matter…</a:t>
            </a:r>
            <a:r>
              <a:rPr lang="en-US" sz="2400" i="1" dirty="0" smtClean="0">
                <a:solidFill>
                  <a:srgbClr val="92D050"/>
                </a:solidFill>
                <a:latin typeface="+mj-lt"/>
              </a:rPr>
              <a:t> </a:t>
            </a:r>
          </a:p>
          <a:p>
            <a:r>
              <a:rPr lang="en-US" sz="2000" i="1" dirty="0" smtClean="0">
                <a:solidFill>
                  <a:srgbClr val="FFC000"/>
                </a:solidFill>
                <a:latin typeface="+mj-lt"/>
              </a:rPr>
              <a:t>(in agreement with ARL’s mercury modeling results, first published in 2004)</a:t>
            </a:r>
            <a:endParaRPr lang="en-US" sz="2000" i="1" dirty="0">
              <a:solidFill>
                <a:srgbClr val="FFC000"/>
              </a:solidFill>
              <a:latin typeface="+mj-lt"/>
            </a:endParaRPr>
          </a:p>
        </p:txBody>
      </p:sp>
      <p:sp>
        <p:nvSpPr>
          <p:cNvPr id="7" name="Rectangle 6"/>
          <p:cNvSpPr/>
          <p:nvPr/>
        </p:nvSpPr>
        <p:spPr>
          <a:xfrm>
            <a:off x="152400" y="2819400"/>
            <a:ext cx="8915400" cy="1354217"/>
          </a:xfrm>
          <a:prstGeom prst="rect">
            <a:avLst/>
          </a:prstGeom>
        </p:spPr>
        <p:txBody>
          <a:bodyPr wrap="square">
            <a:spAutoFit/>
          </a:bodyPr>
          <a:lstStyle/>
          <a:p>
            <a:pPr>
              <a:spcBef>
                <a:spcPts val="300"/>
              </a:spcBef>
              <a:spcAft>
                <a:spcPts val="300"/>
              </a:spcAft>
            </a:pPr>
            <a:r>
              <a:rPr lang="en-US" dirty="0" err="1">
                <a:solidFill>
                  <a:schemeClr val="bg1"/>
                </a:solidFill>
                <a:hlinkClick r:id="rId3"/>
              </a:rPr>
              <a:t>Giang</a:t>
            </a:r>
            <a:r>
              <a:rPr lang="en-US" dirty="0">
                <a:solidFill>
                  <a:schemeClr val="bg1"/>
                </a:solidFill>
                <a:hlinkClick r:id="rId3"/>
              </a:rPr>
              <a:t> and </a:t>
            </a:r>
            <a:r>
              <a:rPr lang="en-US" dirty="0" err="1">
                <a:solidFill>
                  <a:schemeClr val="bg1"/>
                </a:solidFill>
                <a:hlinkClick r:id="rId3"/>
              </a:rPr>
              <a:t>Selin</a:t>
            </a:r>
            <a:r>
              <a:rPr lang="en-US" dirty="0">
                <a:solidFill>
                  <a:schemeClr val="bg1"/>
                </a:solidFill>
                <a:hlinkClick r:id="rId3"/>
              </a:rPr>
              <a:t> (2016)</a:t>
            </a:r>
            <a:r>
              <a:rPr lang="en-US" dirty="0">
                <a:solidFill>
                  <a:schemeClr val="bg1"/>
                </a:solidFill>
              </a:rPr>
              <a:t>, </a:t>
            </a:r>
            <a:r>
              <a:rPr lang="en-US" dirty="0">
                <a:solidFill>
                  <a:srgbClr val="00B0F0"/>
                </a:solidFill>
              </a:rPr>
              <a:t>Benefits of mercury controls for the United States</a:t>
            </a:r>
            <a:r>
              <a:rPr lang="en-US" dirty="0">
                <a:solidFill>
                  <a:schemeClr val="bg1"/>
                </a:solidFill>
              </a:rPr>
              <a:t>, </a:t>
            </a:r>
            <a:r>
              <a:rPr lang="en-US" i="1" dirty="0">
                <a:solidFill>
                  <a:schemeClr val="bg1"/>
                </a:solidFill>
              </a:rPr>
              <a:t>PNAS </a:t>
            </a:r>
            <a:r>
              <a:rPr lang="en-US" b="1" dirty="0">
                <a:solidFill>
                  <a:schemeClr val="bg1"/>
                </a:solidFill>
              </a:rPr>
              <a:t>113</a:t>
            </a:r>
            <a:r>
              <a:rPr lang="en-US" dirty="0">
                <a:solidFill>
                  <a:schemeClr val="bg1"/>
                </a:solidFill>
              </a:rPr>
              <a:t>, 286: </a:t>
            </a:r>
          </a:p>
          <a:p>
            <a:pPr marL="742950" indent="-285750">
              <a:spcBef>
                <a:spcPts val="300"/>
              </a:spcBef>
              <a:spcAft>
                <a:spcPts val="300"/>
              </a:spcAft>
              <a:buFont typeface="Courier New" panose="02070309020205020404" pitchFamily="49" charset="0"/>
              <a:buChar char="o"/>
            </a:pPr>
            <a:r>
              <a:rPr lang="en-US" dirty="0">
                <a:solidFill>
                  <a:srgbClr val="92D050"/>
                </a:solidFill>
              </a:rPr>
              <a:t>socioeconomic and environmental modeling analysis</a:t>
            </a:r>
          </a:p>
          <a:p>
            <a:pPr marL="742950" indent="-285750">
              <a:spcBef>
                <a:spcPts val="300"/>
              </a:spcBef>
              <a:spcAft>
                <a:spcPts val="300"/>
              </a:spcAft>
              <a:buFont typeface="Courier New" panose="02070309020205020404" pitchFamily="49" charset="0"/>
              <a:buChar char="o"/>
            </a:pPr>
            <a:r>
              <a:rPr lang="en-US" dirty="0">
                <a:solidFill>
                  <a:srgbClr val="92D050"/>
                </a:solidFill>
              </a:rPr>
              <a:t>benefits about an order of magnitude higher for U.S. domestic action, as compared to global action, per pound of prevented emissions (for consumers eating domestic fish)</a:t>
            </a:r>
          </a:p>
        </p:txBody>
      </p:sp>
      <p:sp>
        <p:nvSpPr>
          <p:cNvPr id="8" name="Rectangle 7"/>
          <p:cNvSpPr/>
          <p:nvPr/>
        </p:nvSpPr>
        <p:spPr>
          <a:xfrm>
            <a:off x="152400" y="4416385"/>
            <a:ext cx="8915400" cy="1908215"/>
          </a:xfrm>
          <a:prstGeom prst="rect">
            <a:avLst/>
          </a:prstGeom>
        </p:spPr>
        <p:txBody>
          <a:bodyPr wrap="square">
            <a:spAutoFit/>
          </a:bodyPr>
          <a:lstStyle/>
          <a:p>
            <a:pPr>
              <a:spcBef>
                <a:spcPts val="300"/>
              </a:spcBef>
              <a:spcAft>
                <a:spcPts val="300"/>
              </a:spcAft>
            </a:pPr>
            <a:r>
              <a:rPr lang="en-US" u="sng" dirty="0" err="1">
                <a:solidFill>
                  <a:schemeClr val="bg1"/>
                </a:solidFill>
              </a:rPr>
              <a:t>Xinrong</a:t>
            </a:r>
            <a:r>
              <a:rPr lang="en-US" u="sng" dirty="0">
                <a:solidFill>
                  <a:schemeClr val="bg1"/>
                </a:solidFill>
              </a:rPr>
              <a:t> Ren, Winston Luke, et al. (2016)</a:t>
            </a:r>
            <a:r>
              <a:rPr lang="en-US" dirty="0">
                <a:solidFill>
                  <a:schemeClr val="bg1"/>
                </a:solidFill>
              </a:rPr>
              <a:t>, </a:t>
            </a:r>
            <a:r>
              <a:rPr lang="en-US" dirty="0">
                <a:solidFill>
                  <a:srgbClr val="00B0F0"/>
                </a:solidFill>
              </a:rPr>
              <a:t>Atmospheric mercury measurements at a suburban site in the Mid-Atlantic United States: inter-annual, seasonal, and diurnal variations and source-receptor correlation</a:t>
            </a:r>
            <a:r>
              <a:rPr lang="en-US" dirty="0">
                <a:solidFill>
                  <a:schemeClr val="bg1"/>
                </a:solidFill>
              </a:rPr>
              <a:t>, </a:t>
            </a:r>
            <a:r>
              <a:rPr lang="en-US" i="1" dirty="0">
                <a:solidFill>
                  <a:schemeClr val="bg1"/>
                </a:solidFill>
              </a:rPr>
              <a:t>Atmospheric Environment</a:t>
            </a:r>
            <a:r>
              <a:rPr lang="en-US" dirty="0">
                <a:solidFill>
                  <a:schemeClr val="bg1"/>
                </a:solidFill>
              </a:rPr>
              <a:t>, in review </a:t>
            </a:r>
          </a:p>
          <a:p>
            <a:pPr marL="742950" indent="-285750">
              <a:spcBef>
                <a:spcPts val="300"/>
              </a:spcBef>
              <a:spcAft>
                <a:spcPts val="300"/>
              </a:spcAft>
              <a:buFont typeface="Courier New" panose="02070309020205020404" pitchFamily="49" charset="0"/>
              <a:buChar char="o"/>
            </a:pPr>
            <a:r>
              <a:rPr lang="en-US" dirty="0">
                <a:solidFill>
                  <a:srgbClr val="92D050"/>
                </a:solidFill>
              </a:rPr>
              <a:t>When air comes from regional source regions, higher Hg concentrations at Beltsville</a:t>
            </a:r>
          </a:p>
          <a:p>
            <a:pPr marL="742950" indent="-285750">
              <a:spcBef>
                <a:spcPts val="300"/>
              </a:spcBef>
              <a:spcAft>
                <a:spcPts val="300"/>
              </a:spcAft>
              <a:buFont typeface="Courier New" panose="02070309020205020404" pitchFamily="49" charset="0"/>
              <a:buChar char="o"/>
            </a:pPr>
            <a:r>
              <a:rPr lang="en-US" dirty="0">
                <a:solidFill>
                  <a:srgbClr val="92D050"/>
                </a:solidFill>
              </a:rPr>
              <a:t>As regional emissions have decreased, Hg concentrations at Beltsville have decreased, in spite of constant and even increasing emissions in most of the rest of the world</a:t>
            </a:r>
          </a:p>
        </p:txBody>
      </p:sp>
    </p:spTree>
    <p:extLst>
      <p:ext uri="{BB962C8B-B14F-4D97-AF65-F5344CB8AC3E}">
        <p14:creationId xmlns:p14="http://schemas.microsoft.com/office/powerpoint/2010/main" val="38387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Performance </a:t>
            </a:r>
            <a:endParaRPr lang="en-US" dirty="0"/>
          </a:p>
        </p:txBody>
      </p:sp>
      <p:sp>
        <p:nvSpPr>
          <p:cNvPr id="6" name="Content Placeholder 5"/>
          <p:cNvSpPr>
            <a:spLocks noGrp="1"/>
          </p:cNvSpPr>
          <p:nvPr>
            <p:ph idx="1"/>
          </p:nvPr>
        </p:nvSpPr>
        <p:spPr>
          <a:xfrm>
            <a:off x="457200" y="1600201"/>
            <a:ext cx="8153400" cy="1524000"/>
          </a:xfrm>
        </p:spPr>
        <p:txBody>
          <a:bodyPr>
            <a:noAutofit/>
          </a:bodyPr>
          <a:lstStyle/>
          <a:p>
            <a:pPr>
              <a:spcBef>
                <a:spcPts val="2400"/>
              </a:spcBef>
              <a:buFont typeface="Calibri" panose="020F0502020204030204" pitchFamily="34" charset="0"/>
              <a:buChar char="●"/>
            </a:pPr>
            <a:r>
              <a:rPr lang="en-US" sz="3600" dirty="0" smtClean="0">
                <a:solidFill>
                  <a:srgbClr val="92D050"/>
                </a:solidFill>
              </a:rPr>
              <a:t>Collaborations and Leveraging</a:t>
            </a:r>
            <a:endParaRPr lang="en-US" sz="3600" dirty="0">
              <a:solidFill>
                <a:srgbClr val="92D050"/>
              </a:solidFill>
            </a:endParaRPr>
          </a:p>
          <a:p>
            <a:pPr>
              <a:spcBef>
                <a:spcPts val="2400"/>
              </a:spcBef>
              <a:buFont typeface="Calibri" panose="020F0502020204030204" pitchFamily="34" charset="0"/>
              <a:buChar char="●"/>
            </a:pPr>
            <a:r>
              <a:rPr lang="en-US" sz="3600" dirty="0" smtClean="0">
                <a:solidFill>
                  <a:srgbClr val="92D050"/>
                </a:solidFill>
              </a:rPr>
              <a:t>Computational Advancements</a:t>
            </a:r>
            <a:endParaRPr lang="en-US" sz="3600" dirty="0">
              <a:solidFill>
                <a:srgbClr val="92D050"/>
              </a:solidFill>
            </a:endParaRP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34</a:t>
            </a:fld>
            <a:endParaRPr lang="en-US" dirty="0"/>
          </a:p>
        </p:txBody>
      </p:sp>
    </p:spTree>
    <p:extLst>
      <p:ext uri="{BB962C8B-B14F-4D97-AF65-F5344CB8AC3E}">
        <p14:creationId xmlns:p14="http://schemas.microsoft.com/office/powerpoint/2010/main" val="3633917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35</a:t>
            </a:fld>
            <a:endParaRPr lang="en-US" dirty="0"/>
          </a:p>
        </p:txBody>
      </p:sp>
      <p:sp>
        <p:nvSpPr>
          <p:cNvPr id="13" name="Content Placeholder 7"/>
          <p:cNvSpPr>
            <a:spLocks noGrp="1"/>
          </p:cNvSpPr>
          <p:nvPr>
            <p:ph idx="1"/>
          </p:nvPr>
        </p:nvSpPr>
        <p:spPr>
          <a:xfrm>
            <a:off x="381000" y="1419761"/>
            <a:ext cx="4114800" cy="1323439"/>
          </a:xfrm>
        </p:spPr>
        <p:txBody>
          <a:bodyPr>
            <a:spAutoFit/>
          </a:bodyPr>
          <a:lstStyle/>
          <a:p>
            <a:pPr marL="0" indent="0">
              <a:spcBef>
                <a:spcPts val="0"/>
              </a:spcBef>
              <a:buClr>
                <a:schemeClr val="bg1"/>
              </a:buClr>
              <a:buNone/>
            </a:pPr>
            <a:r>
              <a:rPr lang="en-US" sz="1600" u="sng" dirty="0">
                <a:solidFill>
                  <a:srgbClr val="92D050"/>
                </a:solidFill>
              </a:rPr>
              <a:t>NOAA </a:t>
            </a:r>
          </a:p>
          <a:p>
            <a:pPr>
              <a:spcBef>
                <a:spcPts val="0"/>
              </a:spcBef>
              <a:buClr>
                <a:schemeClr val="bg1"/>
              </a:buClr>
              <a:buSzPct val="95000"/>
              <a:buFont typeface="Calibri" panose="020F0502020204030204" pitchFamily="34" charset="0"/>
              <a:buChar char="●"/>
            </a:pPr>
            <a:r>
              <a:rPr lang="en-US" sz="1600" dirty="0"/>
              <a:t>ARL’s HYSPLIT group</a:t>
            </a:r>
          </a:p>
          <a:p>
            <a:pPr>
              <a:spcBef>
                <a:spcPts val="0"/>
              </a:spcBef>
              <a:buClr>
                <a:schemeClr val="bg1"/>
              </a:buClr>
              <a:buSzPct val="95000"/>
              <a:buFont typeface="Calibri" panose="020F0502020204030204" pitchFamily="34" charset="0"/>
              <a:buChar char="●"/>
            </a:pPr>
            <a:r>
              <a:rPr lang="en-US" sz="1600" dirty="0"/>
              <a:t>ARL’s mercury measurement group</a:t>
            </a:r>
          </a:p>
          <a:p>
            <a:pPr>
              <a:spcBef>
                <a:spcPts val="0"/>
              </a:spcBef>
              <a:buClr>
                <a:schemeClr val="bg1"/>
              </a:buClr>
              <a:buSzPct val="95000"/>
              <a:buFont typeface="Calibri" panose="020F0502020204030204" pitchFamily="34" charset="0"/>
              <a:buChar char="●"/>
            </a:pPr>
            <a:r>
              <a:rPr lang="en-US" sz="1600" dirty="0"/>
              <a:t>National Weather Service (NWS)</a:t>
            </a:r>
          </a:p>
          <a:p>
            <a:pPr>
              <a:spcBef>
                <a:spcPts val="0"/>
              </a:spcBef>
              <a:buClr>
                <a:schemeClr val="bg1"/>
              </a:buClr>
              <a:buSzPct val="95000"/>
              <a:buFont typeface="Calibri" panose="020F0502020204030204" pitchFamily="34" charset="0"/>
              <a:buChar char="●"/>
            </a:pPr>
            <a:r>
              <a:rPr lang="en-US" sz="1600" dirty="0"/>
              <a:t>National Ocean Service (NOS)</a:t>
            </a:r>
          </a:p>
        </p:txBody>
      </p:sp>
      <p:sp>
        <p:nvSpPr>
          <p:cNvPr id="14" name="Content Placeholder 7"/>
          <p:cNvSpPr txBox="1">
            <a:spLocks/>
          </p:cNvSpPr>
          <p:nvPr/>
        </p:nvSpPr>
        <p:spPr>
          <a:xfrm>
            <a:off x="4419600" y="1419761"/>
            <a:ext cx="4114800" cy="1323439"/>
          </a:xfrm>
          <a:prstGeom prst="rect">
            <a:avLst/>
          </a:prstGeom>
        </p:spPr>
        <p:txBody>
          <a:bodyPr>
            <a:spAutoFit/>
          </a:bodyPr>
          <a:lstStyle/>
          <a:p>
            <a:pPr marR="0" lvl="0" algn="l" defTabSz="914400" rtl="0" eaLnBrk="1" fontAlgn="auto" latinLnBrk="0" hangingPunct="1">
              <a:lnSpc>
                <a:spcPct val="100000"/>
              </a:lnSpc>
              <a:spcAft>
                <a:spcPts val="0"/>
              </a:spcAft>
              <a:buClr>
                <a:schemeClr val="bg1"/>
              </a:buClr>
              <a:buSzPct val="95000"/>
              <a:tabLst/>
              <a:defRPr/>
            </a:pPr>
            <a:r>
              <a:rPr lang="en-US" sz="1600" u="sng" noProof="0" dirty="0">
                <a:solidFill>
                  <a:srgbClr val="92D050"/>
                </a:solidFill>
              </a:rPr>
              <a:t>Other Federal Agencies and Programs</a:t>
            </a:r>
            <a:r>
              <a:rPr kumimoji="0" lang="en-US" sz="1600" b="0" i="0" u="sng" strike="noStrike" kern="1200" cap="none" spc="0" normalizeH="0" baseline="0" noProof="0" dirty="0">
                <a:ln>
                  <a:noFill/>
                </a:ln>
                <a:solidFill>
                  <a:srgbClr val="92D050"/>
                </a:solidFill>
                <a:effectLst/>
                <a:uLnTx/>
                <a:uFillTx/>
                <a:latin typeface="+mn-lt"/>
                <a:ea typeface="+mn-ea"/>
                <a:cs typeface="+mn-cs"/>
              </a:rPr>
              <a:t> </a:t>
            </a:r>
          </a:p>
          <a:p>
            <a:pPr marL="285750" marR="0" lvl="0" indent="-285750" algn="l" defTabSz="914400" rtl="0" eaLnBrk="1" fontAlgn="auto" latinLnBrk="0" hangingPunct="1">
              <a:lnSpc>
                <a:spcPct val="100000"/>
              </a:lnSpc>
              <a:spcAft>
                <a:spcPts val="0"/>
              </a:spcAft>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EPA Clean Air Markets Division (CAMD</a:t>
            </a:r>
            <a:r>
              <a:rPr kumimoji="0" lang="en-US" sz="1600" b="0" i="0" u="none" strike="noStrike" kern="1200" cap="none" spc="0" normalizeH="0" baseline="0" noProof="0" dirty="0" smtClean="0">
                <a:ln>
                  <a:noFill/>
                </a:ln>
                <a:solidFill>
                  <a:schemeClr val="bg1"/>
                </a:solidFill>
                <a:effectLst/>
                <a:uLnTx/>
                <a:uFillTx/>
                <a:latin typeface="+mn-lt"/>
                <a:ea typeface="+mn-ea"/>
                <a:cs typeface="+mn-cs"/>
              </a:rPr>
              <a:t>)</a:t>
            </a:r>
          </a:p>
          <a:p>
            <a:pPr marL="285750" indent="-285750">
              <a:buClr>
                <a:schemeClr val="bg1"/>
              </a:buClr>
              <a:buSzPct val="95000"/>
              <a:buFont typeface="Calibri" panose="020F0502020204030204" pitchFamily="34" charset="0"/>
              <a:buChar char="●"/>
              <a:defRPr/>
            </a:pPr>
            <a:r>
              <a:rPr lang="en-US" sz="1600" dirty="0">
                <a:solidFill>
                  <a:schemeClr val="bg1"/>
                </a:solidFill>
              </a:rPr>
              <a:t>National Atmospheric Deposition Program</a:t>
            </a:r>
          </a:p>
          <a:p>
            <a:pPr marL="285750" indent="-285750">
              <a:buClr>
                <a:schemeClr val="bg1"/>
              </a:buClr>
              <a:buSzPct val="95000"/>
              <a:buFont typeface="Calibri" panose="020F0502020204030204" pitchFamily="34" charset="0"/>
              <a:buChar char="●"/>
              <a:defRPr/>
            </a:pPr>
            <a:r>
              <a:rPr lang="en-US" sz="1600" dirty="0" smtClean="0">
                <a:solidFill>
                  <a:schemeClr val="bg1"/>
                </a:solidFill>
              </a:rPr>
              <a:t>Great </a:t>
            </a:r>
            <a:r>
              <a:rPr lang="en-US" sz="1600" dirty="0">
                <a:solidFill>
                  <a:schemeClr val="bg1"/>
                </a:solidFill>
              </a:rPr>
              <a:t>Lakes Restoration Initiative (GLRI)</a:t>
            </a:r>
          </a:p>
          <a:p>
            <a:pPr marL="285750" indent="-285750">
              <a:buClr>
                <a:schemeClr val="bg1"/>
              </a:buClr>
              <a:buSzPct val="95000"/>
              <a:buFont typeface="Calibri" panose="020F0502020204030204" pitchFamily="34" charset="0"/>
              <a:buChar char="●"/>
              <a:defRPr/>
            </a:pPr>
            <a:r>
              <a:rPr kumimoji="0" lang="en-US" sz="1600" b="0" i="0" u="none" strike="noStrike" kern="1200" cap="none" spc="0" normalizeH="0" baseline="0" noProof="0" dirty="0" smtClean="0">
                <a:ln>
                  <a:noFill/>
                </a:ln>
                <a:solidFill>
                  <a:schemeClr val="bg1"/>
                </a:solidFill>
                <a:effectLst/>
                <a:uLnTx/>
                <a:uFillTx/>
              </a:rPr>
              <a:t>United </a:t>
            </a:r>
            <a:r>
              <a:rPr kumimoji="0" lang="en-US" sz="1600" b="0" i="0" u="none" strike="noStrike" kern="1200" cap="none" spc="0" normalizeH="0" baseline="0" noProof="0" dirty="0">
                <a:ln>
                  <a:noFill/>
                </a:ln>
                <a:solidFill>
                  <a:schemeClr val="bg1"/>
                </a:solidFill>
                <a:effectLst/>
                <a:uLnTx/>
                <a:uFillTx/>
              </a:rPr>
              <a:t>States Geological</a:t>
            </a:r>
            <a:r>
              <a:rPr kumimoji="0" lang="en-US" sz="1600" b="0" i="0" u="none" strike="noStrike" kern="1200" cap="none" spc="0" normalizeH="0" noProof="0" dirty="0">
                <a:ln>
                  <a:noFill/>
                </a:ln>
                <a:solidFill>
                  <a:schemeClr val="bg1"/>
                </a:solidFill>
                <a:effectLst/>
                <a:uLnTx/>
                <a:uFillTx/>
              </a:rPr>
              <a:t> Survey (USGS)</a:t>
            </a:r>
            <a:endParaRPr kumimoji="0" lang="en-US" sz="1600" b="0" i="0" u="none" strike="noStrike" kern="1200" cap="none" spc="0" normalizeH="0" baseline="0" noProof="0" dirty="0">
              <a:ln>
                <a:noFill/>
              </a:ln>
              <a:solidFill>
                <a:schemeClr val="bg1"/>
              </a:solidFill>
              <a:effectLst/>
              <a:uLnTx/>
              <a:uFillTx/>
            </a:endParaRPr>
          </a:p>
        </p:txBody>
      </p:sp>
      <p:sp>
        <p:nvSpPr>
          <p:cNvPr id="15" name="Content Placeholder 7"/>
          <p:cNvSpPr txBox="1">
            <a:spLocks/>
          </p:cNvSpPr>
          <p:nvPr/>
        </p:nvSpPr>
        <p:spPr>
          <a:xfrm>
            <a:off x="4419600" y="3011151"/>
            <a:ext cx="4114800" cy="1323439"/>
          </a:xfrm>
          <a:prstGeom prst="rect">
            <a:avLst/>
          </a:prstGeom>
        </p:spPr>
        <p:txBody>
          <a:bodyPr>
            <a:spAutoFit/>
          </a:bodyPr>
          <a:lstStyle/>
          <a:p>
            <a:pPr marR="0" lvl="0" algn="l" defTabSz="914400" rtl="0" eaLnBrk="1" fontAlgn="auto" latinLnBrk="0" hangingPunct="1">
              <a:lnSpc>
                <a:spcPct val="100000"/>
              </a:lnSpc>
              <a:spcAft>
                <a:spcPts val="0"/>
              </a:spcAft>
              <a:buClr>
                <a:schemeClr val="bg1"/>
              </a:buClr>
              <a:buSzPct val="95000"/>
              <a:tabLst/>
              <a:defRPr/>
            </a:pPr>
            <a:r>
              <a:rPr lang="en-US" sz="1600" u="sng" dirty="0">
                <a:solidFill>
                  <a:srgbClr val="92D050"/>
                </a:solidFill>
              </a:rPr>
              <a:t>State/Local/Tribal </a:t>
            </a:r>
            <a:r>
              <a:rPr kumimoji="0" lang="en-US" sz="1600" b="0" i="0" u="none" strike="noStrike" kern="1200" cap="none" spc="0" normalizeH="0" baseline="0" noProof="0" dirty="0">
                <a:ln>
                  <a:noFill/>
                </a:ln>
                <a:solidFill>
                  <a:schemeClr val="bg1"/>
                </a:solidFill>
                <a:effectLst/>
                <a:uLnTx/>
                <a:uFillTx/>
                <a:latin typeface="+mn-lt"/>
                <a:ea typeface="+mn-ea"/>
                <a:cs typeface="+mn-cs"/>
              </a:rPr>
              <a:t> </a:t>
            </a:r>
          </a:p>
          <a:p>
            <a:pPr marL="285750" indent="-285750">
              <a:buClr>
                <a:schemeClr val="bg1"/>
              </a:buClr>
              <a:buSzPct val="95000"/>
              <a:buFont typeface="Calibri" panose="020F0502020204030204" pitchFamily="34" charset="0"/>
              <a:buChar char="●"/>
              <a:defRPr/>
            </a:pPr>
            <a:r>
              <a:rPr lang="en-US" sz="1600" dirty="0">
                <a:solidFill>
                  <a:schemeClr val="bg1"/>
                </a:solidFill>
              </a:rPr>
              <a:t>State of Maryland </a:t>
            </a:r>
            <a:r>
              <a:rPr lang="en-US" sz="1600" dirty="0" smtClean="0">
                <a:solidFill>
                  <a:schemeClr val="bg1"/>
                </a:solidFill>
              </a:rPr>
              <a:t>TMDL</a:t>
            </a:r>
          </a:p>
          <a:p>
            <a:pPr marL="285750" lvl="0" indent="-285750">
              <a:buClr>
                <a:schemeClr val="bg1"/>
              </a:buClr>
              <a:buSzPct val="95000"/>
              <a:buFont typeface="Calibri" panose="020F0502020204030204" pitchFamily="34" charset="0"/>
              <a:buChar char="●"/>
              <a:defRPr/>
            </a:pPr>
            <a:r>
              <a:rPr lang="en-US" sz="1600" dirty="0" smtClean="0">
                <a:solidFill>
                  <a:schemeClr val="bg1"/>
                </a:solidFill>
              </a:rPr>
              <a:t>Red </a:t>
            </a:r>
            <a:r>
              <a:rPr lang="en-US" sz="1600" dirty="0">
                <a:solidFill>
                  <a:schemeClr val="bg1"/>
                </a:solidFill>
              </a:rPr>
              <a:t>Cliff Band of Lake Superior Chippewa</a:t>
            </a:r>
          </a:p>
          <a:p>
            <a:pPr marL="285750" marR="0" lvl="0" indent="-285750" algn="l" defTabSz="914400" rtl="0" eaLnBrk="1" fontAlgn="auto" latinLnBrk="0" hangingPunct="1">
              <a:lnSpc>
                <a:spcPct val="100000"/>
              </a:lnSpc>
              <a:spcAft>
                <a:spcPts val="0"/>
              </a:spcAft>
              <a:buClr>
                <a:schemeClr val="bg1"/>
              </a:buClr>
              <a:buSzPct val="95000"/>
              <a:buFont typeface="Calibri" panose="020F0502020204030204" pitchFamily="34" charset="0"/>
              <a:buChar char="●"/>
              <a:tabLst/>
              <a:defRPr/>
            </a:pPr>
            <a:r>
              <a:rPr lang="en-US" sz="1600" dirty="0" smtClean="0">
                <a:solidFill>
                  <a:schemeClr val="bg1"/>
                </a:solidFill>
              </a:rPr>
              <a:t>Clark </a:t>
            </a:r>
            <a:r>
              <a:rPr lang="en-US" sz="1600" dirty="0">
                <a:solidFill>
                  <a:schemeClr val="bg1"/>
                </a:solidFill>
              </a:rPr>
              <a:t>County, Nevada</a:t>
            </a:r>
          </a:p>
          <a:p>
            <a:pPr marL="285750" marR="0" lvl="0" indent="-285750" algn="l" defTabSz="914400" rtl="0" eaLnBrk="1" fontAlgn="auto" latinLnBrk="0" hangingPunct="1">
              <a:lnSpc>
                <a:spcPct val="100000"/>
              </a:lnSpc>
              <a:spcAft>
                <a:spcPts val="0"/>
              </a:spcAft>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Gulf</a:t>
            </a:r>
            <a:r>
              <a:rPr kumimoji="0" lang="en-US" sz="1600" b="0" i="0" u="none" strike="noStrike" kern="1200" cap="none" spc="0" normalizeH="0" noProof="0" dirty="0">
                <a:ln>
                  <a:noFill/>
                </a:ln>
                <a:solidFill>
                  <a:schemeClr val="bg1"/>
                </a:solidFill>
                <a:effectLst/>
                <a:uLnTx/>
                <a:uFillTx/>
                <a:latin typeface="+mn-lt"/>
                <a:ea typeface="+mn-ea"/>
                <a:cs typeface="+mn-cs"/>
              </a:rPr>
              <a:t> of Mexico Alliance (FL, TX, MS, AL, LA)</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Content Placeholder 7"/>
          <p:cNvSpPr txBox="1">
            <a:spLocks/>
          </p:cNvSpPr>
          <p:nvPr/>
        </p:nvSpPr>
        <p:spPr>
          <a:xfrm>
            <a:off x="381000" y="2895600"/>
            <a:ext cx="4648200" cy="3293209"/>
          </a:xfrm>
          <a:prstGeom prst="rect">
            <a:avLst/>
          </a:prstGeom>
        </p:spPr>
        <p:txBody>
          <a:bodyPr wrap="square">
            <a:spAutoFit/>
          </a:bodyPr>
          <a:lstStyle/>
          <a:p>
            <a:pPr marR="0" lvl="0" algn="l" defTabSz="914400" rtl="0" eaLnBrk="1" fontAlgn="auto" latinLnBrk="0" hangingPunct="1">
              <a:lnSpc>
                <a:spcPct val="100000"/>
              </a:lnSpc>
              <a:spcAft>
                <a:spcPts val="0"/>
              </a:spcAft>
              <a:buClr>
                <a:schemeClr val="bg1"/>
              </a:buClr>
              <a:buSzPct val="95000"/>
              <a:tabLst/>
              <a:defRPr/>
            </a:pPr>
            <a:r>
              <a:rPr lang="en-US" sz="1600" u="sng" dirty="0">
                <a:solidFill>
                  <a:srgbClr val="92D050"/>
                </a:solidFill>
              </a:rPr>
              <a:t>Universities and Institutes</a:t>
            </a:r>
            <a:r>
              <a:rPr kumimoji="0" lang="en-US" sz="1600" b="0" i="0" u="none" strike="noStrike" kern="1200" cap="none" spc="0" normalizeH="0" baseline="0" noProof="0" dirty="0">
                <a:ln>
                  <a:noFill/>
                </a:ln>
                <a:solidFill>
                  <a:srgbClr val="92D050"/>
                </a:solidFill>
                <a:effectLst/>
                <a:uLnTx/>
                <a:uFillTx/>
                <a:latin typeface="+mn-lt"/>
                <a:ea typeface="+mn-ea"/>
                <a:cs typeface="+mn-cs"/>
              </a:rPr>
              <a:t> </a:t>
            </a:r>
          </a:p>
          <a:p>
            <a:pPr marL="285750" lvl="0" indent="-285750">
              <a:buClr>
                <a:schemeClr val="bg1"/>
              </a:buClr>
              <a:buSzPct val="95000"/>
              <a:buFont typeface="Calibri" panose="020F0502020204030204" pitchFamily="34" charset="0"/>
              <a:buChar char="●"/>
              <a:defRPr/>
            </a:pPr>
            <a:r>
              <a:rPr lang="en-US" sz="1600" dirty="0">
                <a:solidFill>
                  <a:schemeClr val="bg1"/>
                </a:solidFill>
              </a:rPr>
              <a:t>Clarkson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Desert Research Institute</a:t>
            </a:r>
          </a:p>
          <a:p>
            <a:pPr marL="285750" lvl="0" indent="-285750">
              <a:buClr>
                <a:schemeClr val="bg1"/>
              </a:buClr>
              <a:buSzPct val="95000"/>
              <a:buFont typeface="Calibri" panose="020F0502020204030204" pitchFamily="34" charset="0"/>
              <a:buChar char="●"/>
              <a:defRPr/>
            </a:pPr>
            <a:r>
              <a:rPr lang="en-US" sz="1600" dirty="0">
                <a:solidFill>
                  <a:schemeClr val="bg1"/>
                </a:solidFill>
              </a:rPr>
              <a:t>Ecosystem Research </a:t>
            </a:r>
            <a:r>
              <a:rPr lang="en-US" sz="1600" dirty="0" smtClean="0">
                <a:solidFill>
                  <a:schemeClr val="bg1"/>
                </a:solidFill>
              </a:rPr>
              <a:t>Institute</a:t>
            </a:r>
          </a:p>
          <a:p>
            <a:pPr marL="285750" lvl="0" indent="-285750">
              <a:buClr>
                <a:schemeClr val="bg1"/>
              </a:buClr>
              <a:buSzPct val="95000"/>
              <a:buFont typeface="Calibri" panose="020F0502020204030204" pitchFamily="34" charset="0"/>
              <a:buChar char="●"/>
              <a:defRPr/>
            </a:pPr>
            <a:r>
              <a:rPr lang="en-US" sz="1600" dirty="0">
                <a:solidFill>
                  <a:schemeClr val="bg1"/>
                </a:solidFill>
              </a:rPr>
              <a:t>University of Washington</a:t>
            </a:r>
          </a:p>
          <a:p>
            <a:pPr marL="285750" lvl="0" indent="-285750">
              <a:buClr>
                <a:schemeClr val="bg1"/>
              </a:buClr>
              <a:buSzPct val="95000"/>
              <a:buFont typeface="Calibri" panose="020F0502020204030204" pitchFamily="34" charset="0"/>
              <a:buChar char="●"/>
              <a:defRPr/>
            </a:pPr>
            <a:r>
              <a:rPr lang="en-US" sz="1600" dirty="0">
                <a:solidFill>
                  <a:schemeClr val="bg1"/>
                </a:solidFill>
              </a:rPr>
              <a:t>Utah State University</a:t>
            </a:r>
          </a:p>
          <a:p>
            <a:pPr marL="285750" lvl="0" indent="-285750">
              <a:buClr>
                <a:schemeClr val="bg1"/>
              </a:buClr>
              <a:buSzPct val="95000"/>
              <a:buFont typeface="Calibri" panose="020F0502020204030204" pitchFamily="34" charset="0"/>
              <a:buChar char="●"/>
              <a:defRPr/>
            </a:pPr>
            <a:r>
              <a:rPr lang="en-US" sz="1600" dirty="0" smtClean="0">
                <a:solidFill>
                  <a:schemeClr val="bg1"/>
                </a:solidFill>
              </a:rPr>
              <a:t>Florida </a:t>
            </a:r>
            <a:r>
              <a:rPr lang="en-US" sz="1600" dirty="0">
                <a:solidFill>
                  <a:schemeClr val="bg1"/>
                </a:solidFill>
              </a:rPr>
              <a:t>State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Jackson State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Rutgers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Syracuse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Texas Christian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University of Maryland</a:t>
            </a:r>
          </a:p>
          <a:p>
            <a:pPr marL="285750" lvl="0" indent="-285750">
              <a:buClr>
                <a:schemeClr val="bg1"/>
              </a:buClr>
              <a:buSzPct val="95000"/>
              <a:buFont typeface="Calibri" panose="020F0502020204030204" pitchFamily="34" charset="0"/>
              <a:buChar char="●"/>
              <a:defRPr/>
            </a:pPr>
            <a:r>
              <a:rPr lang="en-US" sz="1600" dirty="0">
                <a:solidFill>
                  <a:schemeClr val="bg1"/>
                </a:solidFill>
              </a:rPr>
              <a:t>University of </a:t>
            </a:r>
            <a:r>
              <a:rPr lang="en-US" sz="1600" dirty="0" smtClean="0">
                <a:solidFill>
                  <a:schemeClr val="bg1"/>
                </a:solidFill>
              </a:rPr>
              <a:t>Michigan</a:t>
            </a:r>
            <a:endParaRPr lang="en-US" sz="1600" dirty="0">
              <a:solidFill>
                <a:schemeClr val="bg1"/>
              </a:solidFill>
            </a:endParaRPr>
          </a:p>
        </p:txBody>
      </p:sp>
      <p:sp>
        <p:nvSpPr>
          <p:cNvPr id="18" name="Content Placeholder 7"/>
          <p:cNvSpPr txBox="1">
            <a:spLocks/>
          </p:cNvSpPr>
          <p:nvPr/>
        </p:nvSpPr>
        <p:spPr>
          <a:xfrm>
            <a:off x="4419600" y="4619149"/>
            <a:ext cx="4572000" cy="1569660"/>
          </a:xfrm>
          <a:prstGeom prst="rect">
            <a:avLst/>
          </a:prstGeom>
        </p:spPr>
        <p:txBody>
          <a:bodyPr>
            <a:spAutoFit/>
          </a:bodyPr>
          <a:lstStyle/>
          <a:p>
            <a:pPr marR="0" lvl="0" algn="l" defTabSz="914400" rtl="0" eaLnBrk="1" fontAlgn="auto" latinLnBrk="0" hangingPunct="1">
              <a:lnSpc>
                <a:spcPct val="100000"/>
              </a:lnSpc>
              <a:buClr>
                <a:schemeClr val="bg1"/>
              </a:buClr>
              <a:buSzPct val="95000"/>
              <a:tabLst/>
              <a:defRPr/>
            </a:pPr>
            <a:r>
              <a:rPr lang="en-US" sz="1600" u="sng" dirty="0">
                <a:solidFill>
                  <a:srgbClr val="92D050"/>
                </a:solidFill>
              </a:rPr>
              <a:t>International Agencies and Organizations</a:t>
            </a:r>
            <a:r>
              <a:rPr kumimoji="0" lang="en-US" sz="1600" b="0" i="0" u="none" strike="noStrike" kern="1200" cap="none" spc="0" normalizeH="0" baseline="0" noProof="0" dirty="0">
                <a:ln>
                  <a:noFill/>
                </a:ln>
                <a:solidFill>
                  <a:srgbClr val="92D050"/>
                </a:solidFill>
                <a:effectLst/>
                <a:uLnTx/>
                <a:uFillTx/>
                <a:latin typeface="+mn-lt"/>
                <a:ea typeface="+mn-ea"/>
                <a:cs typeface="+mn-cs"/>
              </a:rPr>
              <a:t> </a:t>
            </a:r>
          </a:p>
          <a:p>
            <a:pPr marL="285750" lvl="0" indent="-285750">
              <a:buClr>
                <a:schemeClr val="bg1"/>
              </a:buClr>
              <a:buSzPct val="95000"/>
              <a:buFont typeface="Calibri" panose="020F0502020204030204" pitchFamily="34" charset="0"/>
              <a:buChar char="●"/>
              <a:defRPr/>
            </a:pPr>
            <a:r>
              <a:rPr lang="en-US" sz="1600" dirty="0">
                <a:solidFill>
                  <a:schemeClr val="bg1"/>
                </a:solidFill>
              </a:rPr>
              <a:t>Environment Canada</a:t>
            </a:r>
          </a:p>
          <a:p>
            <a:pPr marL="285750" lvl="0" indent="-285750">
              <a:buClr>
                <a:schemeClr val="bg1"/>
              </a:buClr>
              <a:buSzPct val="95000"/>
              <a:buFont typeface="Calibri" panose="020F0502020204030204" pitchFamily="34" charset="0"/>
              <a:buChar char="●"/>
              <a:defRPr/>
            </a:pPr>
            <a:r>
              <a:rPr lang="en-US" sz="1600" dirty="0">
                <a:solidFill>
                  <a:schemeClr val="bg1"/>
                </a:solidFill>
              </a:rPr>
              <a:t>Arctic Monitoring &amp; Assessment Program (</a:t>
            </a:r>
            <a:r>
              <a:rPr lang="en-US" sz="1600" dirty="0" smtClean="0">
                <a:solidFill>
                  <a:schemeClr val="bg1"/>
                </a:solidFill>
              </a:rPr>
              <a:t>AMAP)</a:t>
            </a:r>
          </a:p>
          <a:p>
            <a:pPr marL="285750" indent="-285750">
              <a:buClr>
                <a:schemeClr val="bg1"/>
              </a:buClr>
              <a:buSzPct val="95000"/>
              <a:buFont typeface="Calibri" panose="020F0502020204030204" pitchFamily="34" charset="0"/>
              <a:buChar char="●"/>
              <a:defRPr/>
            </a:pPr>
            <a:r>
              <a:rPr lang="en-US" sz="1600" dirty="0">
                <a:solidFill>
                  <a:schemeClr val="bg1"/>
                </a:solidFill>
              </a:rPr>
              <a:t>Norwegian Institute for Air Research (NILU)</a:t>
            </a:r>
          </a:p>
          <a:p>
            <a:pPr marL="285750" marR="0" lvl="0" indent="-285750" algn="l" defTabSz="914400" rtl="0" eaLnBrk="1" fontAlgn="auto" latinLnBrk="0" hangingPunct="1">
              <a:lnSpc>
                <a:spcPct val="100000"/>
              </a:lnSpc>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International</a:t>
            </a:r>
            <a:r>
              <a:rPr kumimoji="0" lang="en-US" sz="1600" b="0" i="0" u="none" strike="noStrike" kern="1200" cap="none" spc="0" normalizeH="0" noProof="0" dirty="0" smtClean="0">
                <a:ln>
                  <a:noFill/>
                </a:ln>
                <a:solidFill>
                  <a:schemeClr val="bg1"/>
                </a:solidFill>
                <a:effectLst/>
                <a:uLnTx/>
                <a:uFillTx/>
                <a:latin typeface="+mn-lt"/>
                <a:ea typeface="+mn-ea"/>
                <a:cs typeface="+mn-cs"/>
              </a:rPr>
              <a:t> </a:t>
            </a:r>
            <a:r>
              <a:rPr kumimoji="0" lang="en-US" sz="1600" b="0" i="0" u="none" strike="noStrike" kern="1200" cap="none" spc="0" normalizeH="0" noProof="0" dirty="0">
                <a:ln>
                  <a:noFill/>
                </a:ln>
                <a:solidFill>
                  <a:schemeClr val="bg1"/>
                </a:solidFill>
                <a:effectLst/>
                <a:uLnTx/>
                <a:uFillTx/>
                <a:latin typeface="+mn-lt"/>
                <a:ea typeface="+mn-ea"/>
                <a:cs typeface="+mn-cs"/>
              </a:rPr>
              <a:t>Joint Commission (IJC)</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p>
            <a:pPr marL="285750" marR="0" lvl="0" indent="-285750" algn="l" defTabSz="914400" rtl="0" eaLnBrk="1" fontAlgn="auto" latinLnBrk="0" hangingPunct="1">
              <a:lnSpc>
                <a:spcPct val="100000"/>
              </a:lnSpc>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Commission</a:t>
            </a:r>
            <a:r>
              <a:rPr kumimoji="0" lang="en-US" sz="1600" b="0" i="0" u="none" strike="noStrike" kern="1200" cap="none" spc="0" normalizeH="0" noProof="0" dirty="0">
                <a:ln>
                  <a:noFill/>
                </a:ln>
                <a:solidFill>
                  <a:schemeClr val="bg1"/>
                </a:solidFill>
                <a:effectLst/>
                <a:uLnTx/>
                <a:uFillTx/>
                <a:latin typeface="+mn-lt"/>
                <a:ea typeface="+mn-ea"/>
                <a:cs typeface="+mn-cs"/>
              </a:rPr>
              <a:t> for Environmental Cooperation (CEC</a:t>
            </a:r>
            <a:r>
              <a:rPr kumimoji="0" lang="en-US" sz="1600" b="0" i="0" u="none" strike="noStrike" kern="1200" cap="none" spc="0" normalizeH="0" noProof="0" dirty="0" smtClean="0">
                <a:ln>
                  <a:noFill/>
                </a:ln>
                <a:solidFill>
                  <a:schemeClr val="bg1"/>
                </a:solidFill>
                <a:effectLst/>
                <a:uLnTx/>
                <a:uFillTx/>
                <a:latin typeface="+mn-lt"/>
                <a:ea typeface="+mn-ea"/>
                <a:cs typeface="+mn-cs"/>
              </a:rPr>
              <a:t>)</a:t>
            </a:r>
            <a:endParaRPr kumimoji="0" lang="en-US" sz="1600" b="0" i="0" u="none" strike="noStrike" kern="1200" cap="none" spc="0" normalizeH="0" noProof="0" dirty="0">
              <a:ln>
                <a:noFill/>
              </a:ln>
              <a:solidFill>
                <a:schemeClr val="bg1"/>
              </a:solidFill>
              <a:effectLst/>
              <a:uLnTx/>
              <a:uFillTx/>
              <a:latin typeface="+mn-lt"/>
              <a:ea typeface="+mn-ea"/>
              <a:cs typeface="+mn-cs"/>
            </a:endParaRPr>
          </a:p>
        </p:txBody>
      </p:sp>
      <p:sp>
        <p:nvSpPr>
          <p:cNvPr id="10" name="Title 4"/>
          <p:cNvSpPr txBox="1">
            <a:spLocks/>
          </p:cNvSpPr>
          <p:nvPr/>
        </p:nvSpPr>
        <p:spPr>
          <a:xfrm>
            <a:off x="-876945" y="1524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dirty="0" smtClean="0"/>
              <a:t>Performance: </a:t>
            </a:r>
            <a:r>
              <a:rPr lang="en-US" sz="3200" i="1" dirty="0" smtClean="0">
                <a:solidFill>
                  <a:srgbClr val="92D050"/>
                </a:solidFill>
              </a:rPr>
              <a:t>Collaborations</a:t>
            </a:r>
            <a:r>
              <a:rPr lang="en-US" sz="3200" dirty="0" smtClean="0"/>
              <a:t> </a:t>
            </a:r>
            <a:endParaRPr lang="en-US" sz="3200" dirty="0"/>
          </a:p>
        </p:txBody>
      </p:sp>
    </p:spTree>
    <p:extLst>
      <p:ext uri="{BB962C8B-B14F-4D97-AF65-F5344CB8AC3E}">
        <p14:creationId xmlns:p14="http://schemas.microsoft.com/office/powerpoint/2010/main" val="3990817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36</a:t>
            </a:fld>
            <a:endParaRPr lang="en-US" dirty="0"/>
          </a:p>
        </p:txBody>
      </p:sp>
      <p:sp>
        <p:nvSpPr>
          <p:cNvPr id="13" name="Content Placeholder 7"/>
          <p:cNvSpPr>
            <a:spLocks noGrp="1"/>
          </p:cNvSpPr>
          <p:nvPr>
            <p:ph idx="1"/>
          </p:nvPr>
        </p:nvSpPr>
        <p:spPr>
          <a:xfrm>
            <a:off x="381000" y="1419761"/>
            <a:ext cx="4114800" cy="1323439"/>
          </a:xfrm>
        </p:spPr>
        <p:txBody>
          <a:bodyPr>
            <a:spAutoFit/>
          </a:bodyPr>
          <a:lstStyle/>
          <a:p>
            <a:pPr marL="0" indent="0">
              <a:spcBef>
                <a:spcPts val="0"/>
              </a:spcBef>
              <a:buClr>
                <a:schemeClr val="bg1"/>
              </a:buClr>
              <a:buNone/>
            </a:pPr>
            <a:r>
              <a:rPr lang="en-US" sz="1600" u="sng" dirty="0">
                <a:solidFill>
                  <a:srgbClr val="92D050"/>
                </a:solidFill>
              </a:rPr>
              <a:t>NOAA </a:t>
            </a:r>
          </a:p>
          <a:p>
            <a:pPr>
              <a:spcBef>
                <a:spcPts val="0"/>
              </a:spcBef>
              <a:buClr>
                <a:srgbClr val="FFC000"/>
              </a:buClr>
              <a:buSzPct val="95000"/>
              <a:buFont typeface="Wingdings" panose="05000000000000000000" pitchFamily="2" charset="2"/>
              <a:buChar char="q"/>
            </a:pPr>
            <a:r>
              <a:rPr lang="en-US" sz="1600" dirty="0">
                <a:solidFill>
                  <a:srgbClr val="FFC000"/>
                </a:solidFill>
              </a:rPr>
              <a:t>ARL’s HYSPLIT group</a:t>
            </a:r>
          </a:p>
          <a:p>
            <a:pPr>
              <a:spcBef>
                <a:spcPts val="0"/>
              </a:spcBef>
              <a:buClr>
                <a:srgbClr val="FFC000"/>
              </a:buClr>
              <a:buSzPct val="95000"/>
              <a:buFont typeface="Wingdings" panose="05000000000000000000" pitchFamily="2" charset="2"/>
              <a:buChar char="q"/>
            </a:pPr>
            <a:r>
              <a:rPr lang="en-US" sz="1600" dirty="0">
                <a:solidFill>
                  <a:srgbClr val="FFC000"/>
                </a:solidFill>
              </a:rPr>
              <a:t>ARL’s mercury measurement group</a:t>
            </a:r>
          </a:p>
          <a:p>
            <a:pPr>
              <a:spcBef>
                <a:spcPts val="0"/>
              </a:spcBef>
              <a:buClr>
                <a:srgbClr val="FFC000"/>
              </a:buClr>
              <a:buSzPct val="95000"/>
              <a:buFont typeface="Wingdings" panose="05000000000000000000" pitchFamily="2" charset="2"/>
              <a:buChar char="q"/>
            </a:pPr>
            <a:r>
              <a:rPr lang="en-US" sz="1600" dirty="0">
                <a:solidFill>
                  <a:srgbClr val="FFC000"/>
                </a:solidFill>
              </a:rPr>
              <a:t>National Weather Service (NWS)</a:t>
            </a:r>
          </a:p>
          <a:p>
            <a:pPr>
              <a:spcBef>
                <a:spcPts val="0"/>
              </a:spcBef>
              <a:buClr>
                <a:schemeClr val="bg1"/>
              </a:buClr>
              <a:buSzPct val="95000"/>
              <a:buFont typeface="Calibri" panose="020F0502020204030204" pitchFamily="34" charset="0"/>
              <a:buChar char="●"/>
            </a:pPr>
            <a:r>
              <a:rPr lang="en-US" sz="1600" dirty="0"/>
              <a:t>National Ocean Service (NOS)</a:t>
            </a:r>
          </a:p>
        </p:txBody>
      </p:sp>
      <p:sp>
        <p:nvSpPr>
          <p:cNvPr id="14" name="Content Placeholder 7"/>
          <p:cNvSpPr txBox="1">
            <a:spLocks/>
          </p:cNvSpPr>
          <p:nvPr/>
        </p:nvSpPr>
        <p:spPr>
          <a:xfrm>
            <a:off x="4419600" y="1419761"/>
            <a:ext cx="4114800" cy="1323439"/>
          </a:xfrm>
          <a:prstGeom prst="rect">
            <a:avLst/>
          </a:prstGeom>
        </p:spPr>
        <p:txBody>
          <a:bodyPr>
            <a:spAutoFit/>
          </a:bodyPr>
          <a:lstStyle/>
          <a:p>
            <a:pPr marR="0" lvl="0" algn="l" defTabSz="914400" rtl="0" eaLnBrk="1" fontAlgn="auto" latinLnBrk="0" hangingPunct="1">
              <a:lnSpc>
                <a:spcPct val="100000"/>
              </a:lnSpc>
              <a:spcAft>
                <a:spcPts val="0"/>
              </a:spcAft>
              <a:buClr>
                <a:schemeClr val="bg1"/>
              </a:buClr>
              <a:buSzPct val="95000"/>
              <a:tabLst/>
              <a:defRPr/>
            </a:pPr>
            <a:r>
              <a:rPr lang="en-US" sz="1600" u="sng" noProof="0" dirty="0">
                <a:solidFill>
                  <a:srgbClr val="92D050"/>
                </a:solidFill>
              </a:rPr>
              <a:t>Other Federal Agencies and Programs</a:t>
            </a:r>
            <a:r>
              <a:rPr kumimoji="0" lang="en-US" sz="1600" b="0" i="0" u="sng" strike="noStrike" kern="1200" cap="none" spc="0" normalizeH="0" baseline="0" noProof="0" dirty="0">
                <a:ln>
                  <a:noFill/>
                </a:ln>
                <a:solidFill>
                  <a:srgbClr val="92D050"/>
                </a:solidFill>
                <a:effectLst/>
                <a:uLnTx/>
                <a:uFillTx/>
                <a:latin typeface="+mn-lt"/>
                <a:ea typeface="+mn-ea"/>
                <a:cs typeface="+mn-cs"/>
              </a:rPr>
              <a:t> </a:t>
            </a:r>
          </a:p>
          <a:p>
            <a:pPr marL="285750" marR="0" lvl="0" indent="-285750" algn="l" defTabSz="914400" rtl="0" eaLnBrk="1" fontAlgn="auto" latinLnBrk="0" hangingPunct="1">
              <a:lnSpc>
                <a:spcPct val="100000"/>
              </a:lnSpc>
              <a:spcAft>
                <a:spcPts val="0"/>
              </a:spcAft>
              <a:buClr>
                <a:srgbClr val="FFC000"/>
              </a:buClr>
              <a:buSzPct val="95000"/>
              <a:buFont typeface="Wingdings" panose="05000000000000000000" pitchFamily="2" charset="2"/>
              <a:buChar char="q"/>
              <a:tabLst/>
              <a:defRPr/>
            </a:pPr>
            <a:r>
              <a:rPr kumimoji="0" lang="en-US" sz="1600" b="0" i="0" u="none" strike="noStrike" kern="1200" cap="none" spc="0" normalizeH="0" baseline="0" noProof="0" dirty="0">
                <a:ln>
                  <a:noFill/>
                </a:ln>
                <a:solidFill>
                  <a:srgbClr val="FFC000"/>
                </a:solidFill>
                <a:effectLst/>
                <a:uLnTx/>
                <a:uFillTx/>
                <a:latin typeface="+mn-lt"/>
                <a:ea typeface="+mn-ea"/>
                <a:cs typeface="+mn-cs"/>
              </a:rPr>
              <a:t>EPA Clean Air Markets Division (CAMD</a:t>
            </a:r>
            <a:r>
              <a:rPr kumimoji="0" lang="en-US" sz="1600" b="0" i="0" u="none" strike="noStrike" kern="1200" cap="none" spc="0" normalizeH="0" baseline="0" noProof="0" dirty="0" smtClean="0">
                <a:ln>
                  <a:noFill/>
                </a:ln>
                <a:solidFill>
                  <a:srgbClr val="FFC000"/>
                </a:solidFill>
                <a:effectLst/>
                <a:uLnTx/>
                <a:uFillTx/>
                <a:latin typeface="+mn-lt"/>
                <a:ea typeface="+mn-ea"/>
                <a:cs typeface="+mn-cs"/>
              </a:rPr>
              <a:t>)</a:t>
            </a:r>
          </a:p>
          <a:p>
            <a:pPr marL="285750" indent="-285750">
              <a:buClr>
                <a:srgbClr val="FFC000"/>
              </a:buClr>
              <a:buSzPct val="95000"/>
              <a:buFont typeface="Wingdings" panose="05000000000000000000" pitchFamily="2" charset="2"/>
              <a:buChar char="q"/>
              <a:defRPr/>
            </a:pPr>
            <a:r>
              <a:rPr lang="en-US" sz="1600" dirty="0">
                <a:solidFill>
                  <a:srgbClr val="FFC000"/>
                </a:solidFill>
              </a:rPr>
              <a:t>National Atmospheric Deposition Program</a:t>
            </a:r>
          </a:p>
          <a:p>
            <a:pPr marL="285750" indent="-285750">
              <a:buClr>
                <a:schemeClr val="bg1"/>
              </a:buClr>
              <a:buSzPct val="95000"/>
              <a:buFont typeface="Calibri" panose="020F0502020204030204" pitchFamily="34" charset="0"/>
              <a:buChar char="●"/>
              <a:defRPr/>
            </a:pPr>
            <a:r>
              <a:rPr lang="en-US" sz="1600" dirty="0" smtClean="0">
                <a:solidFill>
                  <a:schemeClr val="bg1"/>
                </a:solidFill>
              </a:rPr>
              <a:t>Great </a:t>
            </a:r>
            <a:r>
              <a:rPr lang="en-US" sz="1600" dirty="0">
                <a:solidFill>
                  <a:schemeClr val="bg1"/>
                </a:solidFill>
              </a:rPr>
              <a:t>Lakes Restoration Initiative (GLRI)</a:t>
            </a:r>
          </a:p>
          <a:p>
            <a:pPr marL="285750" indent="-285750">
              <a:buClr>
                <a:schemeClr val="bg1"/>
              </a:buClr>
              <a:buSzPct val="95000"/>
              <a:buFont typeface="Calibri" panose="020F0502020204030204" pitchFamily="34" charset="0"/>
              <a:buChar char="●"/>
              <a:defRPr/>
            </a:pPr>
            <a:r>
              <a:rPr kumimoji="0" lang="en-US" sz="1600" b="0" i="0" u="none" strike="noStrike" kern="1200" cap="none" spc="0" normalizeH="0" baseline="0" noProof="0" dirty="0" smtClean="0">
                <a:ln>
                  <a:noFill/>
                </a:ln>
                <a:solidFill>
                  <a:schemeClr val="bg1"/>
                </a:solidFill>
                <a:effectLst/>
                <a:uLnTx/>
                <a:uFillTx/>
              </a:rPr>
              <a:t>United </a:t>
            </a:r>
            <a:r>
              <a:rPr kumimoji="0" lang="en-US" sz="1600" b="0" i="0" u="none" strike="noStrike" kern="1200" cap="none" spc="0" normalizeH="0" baseline="0" noProof="0" dirty="0">
                <a:ln>
                  <a:noFill/>
                </a:ln>
                <a:solidFill>
                  <a:schemeClr val="bg1"/>
                </a:solidFill>
                <a:effectLst/>
                <a:uLnTx/>
                <a:uFillTx/>
              </a:rPr>
              <a:t>States Geological</a:t>
            </a:r>
            <a:r>
              <a:rPr kumimoji="0" lang="en-US" sz="1600" b="0" i="0" u="none" strike="noStrike" kern="1200" cap="none" spc="0" normalizeH="0" noProof="0" dirty="0">
                <a:ln>
                  <a:noFill/>
                </a:ln>
                <a:solidFill>
                  <a:schemeClr val="bg1"/>
                </a:solidFill>
                <a:effectLst/>
                <a:uLnTx/>
                <a:uFillTx/>
              </a:rPr>
              <a:t> Survey (USGS)</a:t>
            </a:r>
            <a:endParaRPr kumimoji="0" lang="en-US" sz="1600" b="0" i="0" u="none" strike="noStrike" kern="1200" cap="none" spc="0" normalizeH="0" baseline="0" noProof="0" dirty="0">
              <a:ln>
                <a:noFill/>
              </a:ln>
              <a:solidFill>
                <a:schemeClr val="bg1"/>
              </a:solidFill>
              <a:effectLst/>
              <a:uLnTx/>
              <a:uFillTx/>
            </a:endParaRPr>
          </a:p>
        </p:txBody>
      </p:sp>
      <p:sp>
        <p:nvSpPr>
          <p:cNvPr id="15" name="Content Placeholder 7"/>
          <p:cNvSpPr txBox="1">
            <a:spLocks/>
          </p:cNvSpPr>
          <p:nvPr/>
        </p:nvSpPr>
        <p:spPr>
          <a:xfrm>
            <a:off x="4419600" y="3011151"/>
            <a:ext cx="4114800" cy="1323439"/>
          </a:xfrm>
          <a:prstGeom prst="rect">
            <a:avLst/>
          </a:prstGeom>
        </p:spPr>
        <p:txBody>
          <a:bodyPr>
            <a:spAutoFit/>
          </a:bodyPr>
          <a:lstStyle/>
          <a:p>
            <a:pPr marR="0" lvl="0" algn="l" defTabSz="914400" rtl="0" eaLnBrk="1" fontAlgn="auto" latinLnBrk="0" hangingPunct="1">
              <a:lnSpc>
                <a:spcPct val="100000"/>
              </a:lnSpc>
              <a:spcAft>
                <a:spcPts val="0"/>
              </a:spcAft>
              <a:buClr>
                <a:schemeClr val="bg1"/>
              </a:buClr>
              <a:buSzPct val="95000"/>
              <a:tabLst/>
              <a:defRPr/>
            </a:pPr>
            <a:r>
              <a:rPr lang="en-US" sz="1600" u="sng" dirty="0">
                <a:solidFill>
                  <a:srgbClr val="92D050"/>
                </a:solidFill>
              </a:rPr>
              <a:t>State/Local/Tribal </a:t>
            </a:r>
            <a:r>
              <a:rPr kumimoji="0" lang="en-US" sz="1600" b="0" i="0" u="none" strike="noStrike" kern="1200" cap="none" spc="0" normalizeH="0" baseline="0" noProof="0" dirty="0">
                <a:ln>
                  <a:noFill/>
                </a:ln>
                <a:solidFill>
                  <a:schemeClr val="bg1"/>
                </a:solidFill>
                <a:effectLst/>
                <a:uLnTx/>
                <a:uFillTx/>
                <a:latin typeface="+mn-lt"/>
                <a:ea typeface="+mn-ea"/>
                <a:cs typeface="+mn-cs"/>
              </a:rPr>
              <a:t> </a:t>
            </a:r>
          </a:p>
          <a:p>
            <a:pPr marL="285750" indent="-285750">
              <a:buClr>
                <a:srgbClr val="FFC000"/>
              </a:buClr>
              <a:buSzPct val="95000"/>
              <a:buFont typeface="Wingdings" panose="05000000000000000000" pitchFamily="2" charset="2"/>
              <a:buChar char="q"/>
              <a:defRPr/>
            </a:pPr>
            <a:r>
              <a:rPr lang="en-US" sz="1600" dirty="0">
                <a:solidFill>
                  <a:srgbClr val="FFC000"/>
                </a:solidFill>
              </a:rPr>
              <a:t>State of Maryland </a:t>
            </a:r>
            <a:r>
              <a:rPr lang="en-US" sz="1600" dirty="0" smtClean="0">
                <a:solidFill>
                  <a:srgbClr val="FFC000"/>
                </a:solidFill>
              </a:rPr>
              <a:t>TMDL</a:t>
            </a:r>
          </a:p>
          <a:p>
            <a:pPr marL="285750" lvl="0" indent="-285750">
              <a:buClr>
                <a:schemeClr val="bg1"/>
              </a:buClr>
              <a:buSzPct val="95000"/>
              <a:buFont typeface="Calibri" panose="020F0502020204030204" pitchFamily="34" charset="0"/>
              <a:buChar char="●"/>
              <a:defRPr/>
            </a:pPr>
            <a:r>
              <a:rPr lang="en-US" sz="1600" dirty="0" smtClean="0">
                <a:solidFill>
                  <a:schemeClr val="bg1"/>
                </a:solidFill>
              </a:rPr>
              <a:t>Red </a:t>
            </a:r>
            <a:r>
              <a:rPr lang="en-US" sz="1600" dirty="0">
                <a:solidFill>
                  <a:schemeClr val="bg1"/>
                </a:solidFill>
              </a:rPr>
              <a:t>Cliff Band of Lake Superior Chippewa</a:t>
            </a:r>
          </a:p>
          <a:p>
            <a:pPr marL="285750" marR="0" lvl="0" indent="-285750" algn="l" defTabSz="914400" rtl="0" eaLnBrk="1" fontAlgn="auto" latinLnBrk="0" hangingPunct="1">
              <a:lnSpc>
                <a:spcPct val="100000"/>
              </a:lnSpc>
              <a:spcAft>
                <a:spcPts val="0"/>
              </a:spcAft>
              <a:buClr>
                <a:schemeClr val="bg1"/>
              </a:buClr>
              <a:buSzPct val="95000"/>
              <a:buFont typeface="Calibri" panose="020F0502020204030204" pitchFamily="34" charset="0"/>
              <a:buChar char="●"/>
              <a:tabLst/>
              <a:defRPr/>
            </a:pPr>
            <a:r>
              <a:rPr lang="en-US" sz="1600" dirty="0" smtClean="0">
                <a:solidFill>
                  <a:schemeClr val="bg1"/>
                </a:solidFill>
              </a:rPr>
              <a:t>Clark </a:t>
            </a:r>
            <a:r>
              <a:rPr lang="en-US" sz="1600" dirty="0">
                <a:solidFill>
                  <a:schemeClr val="bg1"/>
                </a:solidFill>
              </a:rPr>
              <a:t>County, Nevada</a:t>
            </a:r>
          </a:p>
          <a:p>
            <a:pPr marL="285750" marR="0" lvl="0" indent="-285750" algn="l" defTabSz="914400" rtl="0" eaLnBrk="1" fontAlgn="auto" latinLnBrk="0" hangingPunct="1">
              <a:lnSpc>
                <a:spcPct val="100000"/>
              </a:lnSpc>
              <a:spcAft>
                <a:spcPts val="0"/>
              </a:spcAft>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Gulf</a:t>
            </a:r>
            <a:r>
              <a:rPr kumimoji="0" lang="en-US" sz="1600" b="0" i="0" u="none" strike="noStrike" kern="1200" cap="none" spc="0" normalizeH="0" noProof="0" dirty="0">
                <a:ln>
                  <a:noFill/>
                </a:ln>
                <a:solidFill>
                  <a:schemeClr val="bg1"/>
                </a:solidFill>
                <a:effectLst/>
                <a:uLnTx/>
                <a:uFillTx/>
                <a:latin typeface="+mn-lt"/>
                <a:ea typeface="+mn-ea"/>
                <a:cs typeface="+mn-cs"/>
              </a:rPr>
              <a:t> of Mexico Alliance (FL, TX, MS, AL, LA)</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16" name="Content Placeholder 7"/>
          <p:cNvSpPr txBox="1">
            <a:spLocks/>
          </p:cNvSpPr>
          <p:nvPr/>
        </p:nvSpPr>
        <p:spPr>
          <a:xfrm>
            <a:off x="381000" y="2895600"/>
            <a:ext cx="4648200" cy="3293209"/>
          </a:xfrm>
          <a:prstGeom prst="rect">
            <a:avLst/>
          </a:prstGeom>
        </p:spPr>
        <p:txBody>
          <a:bodyPr wrap="square">
            <a:spAutoFit/>
          </a:bodyPr>
          <a:lstStyle/>
          <a:p>
            <a:pPr marR="0" lvl="0" algn="l" defTabSz="914400" rtl="0" eaLnBrk="1" fontAlgn="auto" latinLnBrk="0" hangingPunct="1">
              <a:lnSpc>
                <a:spcPct val="100000"/>
              </a:lnSpc>
              <a:spcAft>
                <a:spcPts val="0"/>
              </a:spcAft>
              <a:buClr>
                <a:schemeClr val="bg1"/>
              </a:buClr>
              <a:buSzPct val="95000"/>
              <a:tabLst/>
              <a:defRPr/>
            </a:pPr>
            <a:r>
              <a:rPr lang="en-US" sz="1600" u="sng" dirty="0">
                <a:solidFill>
                  <a:srgbClr val="92D050"/>
                </a:solidFill>
              </a:rPr>
              <a:t>Universities and Institutes</a:t>
            </a:r>
            <a:r>
              <a:rPr kumimoji="0" lang="en-US" sz="1600" b="0" i="0" u="none" strike="noStrike" kern="1200" cap="none" spc="0" normalizeH="0" baseline="0" noProof="0" dirty="0">
                <a:ln>
                  <a:noFill/>
                </a:ln>
                <a:solidFill>
                  <a:srgbClr val="92D050"/>
                </a:solidFill>
                <a:effectLst/>
                <a:uLnTx/>
                <a:uFillTx/>
                <a:latin typeface="+mn-lt"/>
                <a:ea typeface="+mn-ea"/>
                <a:cs typeface="+mn-cs"/>
              </a:rPr>
              <a:t> </a:t>
            </a:r>
          </a:p>
          <a:p>
            <a:pPr marL="285750" lvl="0" indent="-285750">
              <a:buClr>
                <a:srgbClr val="FFC000"/>
              </a:buClr>
              <a:buSzPct val="95000"/>
              <a:buFont typeface="Wingdings" panose="05000000000000000000" pitchFamily="2" charset="2"/>
              <a:buChar char="q"/>
              <a:defRPr/>
            </a:pPr>
            <a:r>
              <a:rPr lang="en-US" sz="1600" dirty="0">
                <a:solidFill>
                  <a:srgbClr val="FFC000"/>
                </a:solidFill>
              </a:rPr>
              <a:t>Clarkson University</a:t>
            </a:r>
          </a:p>
          <a:p>
            <a:pPr marL="285750" lvl="0" indent="-285750">
              <a:buClr>
                <a:srgbClr val="FFC000"/>
              </a:buClr>
              <a:buSzPct val="95000"/>
              <a:buFont typeface="Wingdings" panose="05000000000000000000" pitchFamily="2" charset="2"/>
              <a:buChar char="q"/>
              <a:defRPr/>
            </a:pPr>
            <a:r>
              <a:rPr lang="en-US" sz="1600" dirty="0">
                <a:solidFill>
                  <a:srgbClr val="FFC000"/>
                </a:solidFill>
              </a:rPr>
              <a:t>Desert Research Institute</a:t>
            </a:r>
          </a:p>
          <a:p>
            <a:pPr marL="285750" lvl="0" indent="-285750">
              <a:buClr>
                <a:srgbClr val="FFC000"/>
              </a:buClr>
              <a:buSzPct val="95000"/>
              <a:buFont typeface="Wingdings" panose="05000000000000000000" pitchFamily="2" charset="2"/>
              <a:buChar char="q"/>
              <a:defRPr/>
            </a:pPr>
            <a:r>
              <a:rPr lang="en-US" sz="1600" dirty="0">
                <a:solidFill>
                  <a:srgbClr val="FFC000"/>
                </a:solidFill>
              </a:rPr>
              <a:t>Ecosystem Research </a:t>
            </a:r>
            <a:r>
              <a:rPr lang="en-US" sz="1600" dirty="0" smtClean="0">
                <a:solidFill>
                  <a:srgbClr val="FFC000"/>
                </a:solidFill>
              </a:rPr>
              <a:t>Institute</a:t>
            </a:r>
          </a:p>
          <a:p>
            <a:pPr marL="285750" lvl="0" indent="-285750">
              <a:buClr>
                <a:srgbClr val="FFC000"/>
              </a:buClr>
              <a:buSzPct val="95000"/>
              <a:buFont typeface="Wingdings" panose="05000000000000000000" pitchFamily="2" charset="2"/>
              <a:buChar char="q"/>
              <a:defRPr/>
            </a:pPr>
            <a:r>
              <a:rPr lang="en-US" sz="1600" dirty="0">
                <a:solidFill>
                  <a:srgbClr val="FFC000"/>
                </a:solidFill>
              </a:rPr>
              <a:t>University of Washington</a:t>
            </a:r>
          </a:p>
          <a:p>
            <a:pPr marL="285750" lvl="0" indent="-285750">
              <a:buClr>
                <a:srgbClr val="FFC000"/>
              </a:buClr>
              <a:buSzPct val="95000"/>
              <a:buFont typeface="Wingdings" panose="05000000000000000000" pitchFamily="2" charset="2"/>
              <a:buChar char="q"/>
              <a:defRPr/>
            </a:pPr>
            <a:r>
              <a:rPr lang="en-US" sz="1600" dirty="0">
                <a:solidFill>
                  <a:srgbClr val="FFC000"/>
                </a:solidFill>
              </a:rPr>
              <a:t>Utah State University</a:t>
            </a:r>
          </a:p>
          <a:p>
            <a:pPr marL="285750" lvl="0" indent="-285750">
              <a:buClr>
                <a:schemeClr val="bg1"/>
              </a:buClr>
              <a:buSzPct val="95000"/>
              <a:buFont typeface="Calibri" panose="020F0502020204030204" pitchFamily="34" charset="0"/>
              <a:buChar char="●"/>
              <a:defRPr/>
            </a:pPr>
            <a:r>
              <a:rPr lang="en-US" sz="1600" dirty="0" smtClean="0">
                <a:solidFill>
                  <a:schemeClr val="bg1"/>
                </a:solidFill>
              </a:rPr>
              <a:t>Florida </a:t>
            </a:r>
            <a:r>
              <a:rPr lang="en-US" sz="1600" dirty="0">
                <a:solidFill>
                  <a:schemeClr val="bg1"/>
                </a:solidFill>
              </a:rPr>
              <a:t>State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Jackson State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Rutgers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Syracuse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Texas Christian University</a:t>
            </a:r>
          </a:p>
          <a:p>
            <a:pPr marL="285750" lvl="0" indent="-285750">
              <a:buClr>
                <a:schemeClr val="bg1"/>
              </a:buClr>
              <a:buSzPct val="95000"/>
              <a:buFont typeface="Calibri" panose="020F0502020204030204" pitchFamily="34" charset="0"/>
              <a:buChar char="●"/>
              <a:defRPr/>
            </a:pPr>
            <a:r>
              <a:rPr lang="en-US" sz="1600" dirty="0">
                <a:solidFill>
                  <a:schemeClr val="bg1"/>
                </a:solidFill>
              </a:rPr>
              <a:t>University of Maryland</a:t>
            </a:r>
          </a:p>
          <a:p>
            <a:pPr marL="285750" lvl="0" indent="-285750">
              <a:buClr>
                <a:schemeClr val="bg1"/>
              </a:buClr>
              <a:buSzPct val="95000"/>
              <a:buFont typeface="Calibri" panose="020F0502020204030204" pitchFamily="34" charset="0"/>
              <a:buChar char="●"/>
              <a:defRPr/>
            </a:pPr>
            <a:r>
              <a:rPr lang="en-US" sz="1600" dirty="0">
                <a:solidFill>
                  <a:schemeClr val="bg1"/>
                </a:solidFill>
              </a:rPr>
              <a:t>University of </a:t>
            </a:r>
            <a:r>
              <a:rPr lang="en-US" sz="1600" dirty="0" smtClean="0">
                <a:solidFill>
                  <a:schemeClr val="bg1"/>
                </a:solidFill>
              </a:rPr>
              <a:t>Michigan</a:t>
            </a:r>
            <a:endParaRPr lang="en-US" sz="1600" dirty="0">
              <a:solidFill>
                <a:schemeClr val="bg1"/>
              </a:solidFill>
            </a:endParaRPr>
          </a:p>
        </p:txBody>
      </p:sp>
      <p:sp>
        <p:nvSpPr>
          <p:cNvPr id="18" name="Content Placeholder 7"/>
          <p:cNvSpPr txBox="1">
            <a:spLocks/>
          </p:cNvSpPr>
          <p:nvPr/>
        </p:nvSpPr>
        <p:spPr>
          <a:xfrm>
            <a:off x="4419600" y="4619149"/>
            <a:ext cx="4572000" cy="1569660"/>
          </a:xfrm>
          <a:prstGeom prst="rect">
            <a:avLst/>
          </a:prstGeom>
        </p:spPr>
        <p:txBody>
          <a:bodyPr>
            <a:spAutoFit/>
          </a:bodyPr>
          <a:lstStyle/>
          <a:p>
            <a:pPr marR="0" lvl="0" algn="l" defTabSz="914400" rtl="0" eaLnBrk="1" fontAlgn="auto" latinLnBrk="0" hangingPunct="1">
              <a:lnSpc>
                <a:spcPct val="100000"/>
              </a:lnSpc>
              <a:buClr>
                <a:schemeClr val="bg1"/>
              </a:buClr>
              <a:buSzPct val="95000"/>
              <a:tabLst/>
              <a:defRPr/>
            </a:pPr>
            <a:r>
              <a:rPr lang="en-US" sz="1600" u="sng" dirty="0">
                <a:solidFill>
                  <a:srgbClr val="92D050"/>
                </a:solidFill>
              </a:rPr>
              <a:t>International Agencies and Organizations</a:t>
            </a:r>
            <a:r>
              <a:rPr kumimoji="0" lang="en-US" sz="1600" b="0" i="0" u="none" strike="noStrike" kern="1200" cap="none" spc="0" normalizeH="0" baseline="0" noProof="0" dirty="0">
                <a:ln>
                  <a:noFill/>
                </a:ln>
                <a:solidFill>
                  <a:srgbClr val="92D050"/>
                </a:solidFill>
                <a:effectLst/>
                <a:uLnTx/>
                <a:uFillTx/>
                <a:latin typeface="+mn-lt"/>
                <a:ea typeface="+mn-ea"/>
                <a:cs typeface="+mn-cs"/>
              </a:rPr>
              <a:t> </a:t>
            </a:r>
          </a:p>
          <a:p>
            <a:pPr marL="285750" lvl="0" indent="-285750">
              <a:buClr>
                <a:srgbClr val="FFC000"/>
              </a:buClr>
              <a:buSzPct val="95000"/>
              <a:buFont typeface="Wingdings" panose="05000000000000000000" pitchFamily="2" charset="2"/>
              <a:buChar char="q"/>
              <a:defRPr/>
            </a:pPr>
            <a:r>
              <a:rPr lang="en-US" sz="1600" dirty="0">
                <a:solidFill>
                  <a:srgbClr val="FFC000"/>
                </a:solidFill>
              </a:rPr>
              <a:t>Environment Canada</a:t>
            </a:r>
          </a:p>
          <a:p>
            <a:pPr marL="285750" lvl="0" indent="-285750">
              <a:buClr>
                <a:srgbClr val="FFC000"/>
              </a:buClr>
              <a:buSzPct val="95000"/>
              <a:buFont typeface="Wingdings" panose="05000000000000000000" pitchFamily="2" charset="2"/>
              <a:buChar char="q"/>
              <a:defRPr/>
            </a:pPr>
            <a:r>
              <a:rPr lang="en-US" sz="1600" dirty="0">
                <a:solidFill>
                  <a:srgbClr val="FFC000"/>
                </a:solidFill>
              </a:rPr>
              <a:t>Arctic Monitoring &amp; Assessment Program (</a:t>
            </a:r>
            <a:r>
              <a:rPr lang="en-US" sz="1600" dirty="0" smtClean="0">
                <a:solidFill>
                  <a:srgbClr val="FFC000"/>
                </a:solidFill>
              </a:rPr>
              <a:t>AMAP)</a:t>
            </a:r>
          </a:p>
          <a:p>
            <a:pPr marL="285750" indent="-285750">
              <a:buClr>
                <a:srgbClr val="FFC000"/>
              </a:buClr>
              <a:buSzPct val="95000"/>
              <a:buFont typeface="Wingdings" panose="05000000000000000000" pitchFamily="2" charset="2"/>
              <a:buChar char="q"/>
              <a:defRPr/>
            </a:pPr>
            <a:r>
              <a:rPr lang="en-US" sz="1600" dirty="0">
                <a:solidFill>
                  <a:srgbClr val="FFC000"/>
                </a:solidFill>
              </a:rPr>
              <a:t>Norwegian Institute for Air Research (NILU)</a:t>
            </a:r>
          </a:p>
          <a:p>
            <a:pPr marL="285750" marR="0" lvl="0" indent="-285750" algn="l" defTabSz="914400" rtl="0" eaLnBrk="1" fontAlgn="auto" latinLnBrk="0" hangingPunct="1">
              <a:lnSpc>
                <a:spcPct val="100000"/>
              </a:lnSpc>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smtClean="0">
                <a:ln>
                  <a:noFill/>
                </a:ln>
                <a:solidFill>
                  <a:schemeClr val="bg1"/>
                </a:solidFill>
                <a:effectLst/>
                <a:uLnTx/>
                <a:uFillTx/>
                <a:latin typeface="+mn-lt"/>
                <a:ea typeface="+mn-ea"/>
                <a:cs typeface="+mn-cs"/>
              </a:rPr>
              <a:t>International</a:t>
            </a:r>
            <a:r>
              <a:rPr kumimoji="0" lang="en-US" sz="1600" b="0" i="0" u="none" strike="noStrike" kern="1200" cap="none" spc="0" normalizeH="0" noProof="0" dirty="0" smtClean="0">
                <a:ln>
                  <a:noFill/>
                </a:ln>
                <a:solidFill>
                  <a:schemeClr val="bg1"/>
                </a:solidFill>
                <a:effectLst/>
                <a:uLnTx/>
                <a:uFillTx/>
                <a:latin typeface="+mn-lt"/>
                <a:ea typeface="+mn-ea"/>
                <a:cs typeface="+mn-cs"/>
              </a:rPr>
              <a:t> </a:t>
            </a:r>
            <a:r>
              <a:rPr kumimoji="0" lang="en-US" sz="1600" b="0" i="0" u="none" strike="noStrike" kern="1200" cap="none" spc="0" normalizeH="0" noProof="0" dirty="0">
                <a:ln>
                  <a:noFill/>
                </a:ln>
                <a:solidFill>
                  <a:schemeClr val="bg1"/>
                </a:solidFill>
                <a:effectLst/>
                <a:uLnTx/>
                <a:uFillTx/>
                <a:latin typeface="+mn-lt"/>
                <a:ea typeface="+mn-ea"/>
                <a:cs typeface="+mn-cs"/>
              </a:rPr>
              <a:t>Joint Commission (IJC)</a:t>
            </a:r>
            <a:endParaRPr kumimoji="0" lang="en-US" sz="1600" b="0" i="0" u="none" strike="noStrike" kern="1200" cap="none" spc="0" normalizeH="0" baseline="0" noProof="0" dirty="0">
              <a:ln>
                <a:noFill/>
              </a:ln>
              <a:solidFill>
                <a:schemeClr val="bg1"/>
              </a:solidFill>
              <a:effectLst/>
              <a:uLnTx/>
              <a:uFillTx/>
              <a:latin typeface="+mn-lt"/>
              <a:ea typeface="+mn-ea"/>
              <a:cs typeface="+mn-cs"/>
            </a:endParaRPr>
          </a:p>
          <a:p>
            <a:pPr marL="285750" marR="0" lvl="0" indent="-285750" algn="l" defTabSz="914400" rtl="0" eaLnBrk="1" fontAlgn="auto" latinLnBrk="0" hangingPunct="1">
              <a:lnSpc>
                <a:spcPct val="100000"/>
              </a:lnSpc>
              <a:buClr>
                <a:schemeClr val="bg1"/>
              </a:buClr>
              <a:buSzPct val="95000"/>
              <a:buFont typeface="Calibri" panose="020F050202020403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mn-lt"/>
                <a:ea typeface="+mn-ea"/>
                <a:cs typeface="+mn-cs"/>
              </a:rPr>
              <a:t>Commission</a:t>
            </a:r>
            <a:r>
              <a:rPr kumimoji="0" lang="en-US" sz="1600" b="0" i="0" u="none" strike="noStrike" kern="1200" cap="none" spc="0" normalizeH="0" noProof="0" dirty="0">
                <a:ln>
                  <a:noFill/>
                </a:ln>
                <a:solidFill>
                  <a:schemeClr val="bg1"/>
                </a:solidFill>
                <a:effectLst/>
                <a:uLnTx/>
                <a:uFillTx/>
                <a:latin typeface="+mn-lt"/>
                <a:ea typeface="+mn-ea"/>
                <a:cs typeface="+mn-cs"/>
              </a:rPr>
              <a:t> for Environmental Cooperation (CEC</a:t>
            </a:r>
            <a:r>
              <a:rPr kumimoji="0" lang="en-US" sz="1600" b="0" i="0" u="none" strike="noStrike" kern="1200" cap="none" spc="0" normalizeH="0" noProof="0" dirty="0" smtClean="0">
                <a:ln>
                  <a:noFill/>
                </a:ln>
                <a:solidFill>
                  <a:schemeClr val="bg1"/>
                </a:solidFill>
                <a:effectLst/>
                <a:uLnTx/>
                <a:uFillTx/>
                <a:latin typeface="+mn-lt"/>
                <a:ea typeface="+mn-ea"/>
                <a:cs typeface="+mn-cs"/>
              </a:rPr>
              <a:t>)</a:t>
            </a:r>
            <a:endParaRPr kumimoji="0" lang="en-US" sz="1600" b="0" i="0" u="none" strike="noStrike" kern="1200" cap="none" spc="0" normalizeH="0" noProof="0" dirty="0">
              <a:ln>
                <a:noFill/>
              </a:ln>
              <a:solidFill>
                <a:schemeClr val="bg1"/>
              </a:solidFill>
              <a:effectLst/>
              <a:uLnTx/>
              <a:uFillTx/>
              <a:latin typeface="+mn-lt"/>
              <a:ea typeface="+mn-ea"/>
              <a:cs typeface="+mn-cs"/>
            </a:endParaRPr>
          </a:p>
        </p:txBody>
      </p:sp>
      <p:sp>
        <p:nvSpPr>
          <p:cNvPr id="10" name="Title 4"/>
          <p:cNvSpPr txBox="1">
            <a:spLocks/>
          </p:cNvSpPr>
          <p:nvPr/>
        </p:nvSpPr>
        <p:spPr>
          <a:xfrm>
            <a:off x="433953" y="1524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dirty="0" smtClean="0"/>
              <a:t>Performance: </a:t>
            </a:r>
            <a:r>
              <a:rPr lang="en-US" sz="3200" i="1" dirty="0" smtClean="0">
                <a:solidFill>
                  <a:srgbClr val="92D050"/>
                </a:solidFill>
              </a:rPr>
              <a:t>Collaborations</a:t>
            </a:r>
            <a:r>
              <a:rPr lang="en-US" sz="3200" i="1" dirty="0" smtClean="0"/>
              <a:t> </a:t>
            </a:r>
            <a:r>
              <a:rPr lang="en-US" sz="3200" i="1" dirty="0" smtClean="0">
                <a:solidFill>
                  <a:srgbClr val="FFC000"/>
                </a:solidFill>
              </a:rPr>
              <a:t>and Leveraging</a:t>
            </a:r>
            <a:r>
              <a:rPr lang="en-US" sz="3200" dirty="0" smtClean="0"/>
              <a:t> </a:t>
            </a:r>
            <a:endParaRPr lang="en-US" sz="3200" dirty="0"/>
          </a:p>
        </p:txBody>
      </p:sp>
      <p:sp>
        <p:nvSpPr>
          <p:cNvPr id="6" name="TextBox 5"/>
          <p:cNvSpPr txBox="1"/>
          <p:nvPr/>
        </p:nvSpPr>
        <p:spPr>
          <a:xfrm>
            <a:off x="8400500" y="590034"/>
            <a:ext cx="526106" cy="369332"/>
          </a:xfrm>
          <a:prstGeom prst="rect">
            <a:avLst/>
          </a:prstGeom>
          <a:noFill/>
        </p:spPr>
        <p:txBody>
          <a:bodyPr wrap="none" rtlCol="0">
            <a:spAutoFit/>
          </a:bodyPr>
          <a:lstStyle/>
          <a:p>
            <a:pPr marL="285750" indent="-285750">
              <a:buFont typeface="Wingdings" panose="05000000000000000000" pitchFamily="2" charset="2"/>
              <a:buChar char="q"/>
            </a:pPr>
            <a:r>
              <a:rPr lang="en-US" dirty="0" smtClean="0">
                <a:solidFill>
                  <a:srgbClr val="FFC000"/>
                </a:solidFill>
              </a:rPr>
              <a:t> </a:t>
            </a:r>
          </a:p>
        </p:txBody>
      </p:sp>
      <p:sp>
        <p:nvSpPr>
          <p:cNvPr id="7" name="TextBox 6"/>
          <p:cNvSpPr txBox="1"/>
          <p:nvPr/>
        </p:nvSpPr>
        <p:spPr>
          <a:xfrm>
            <a:off x="8246875" y="532368"/>
            <a:ext cx="715260" cy="461665"/>
          </a:xfrm>
          <a:prstGeom prst="rect">
            <a:avLst/>
          </a:prstGeom>
          <a:noFill/>
        </p:spPr>
        <p:txBody>
          <a:bodyPr wrap="none" rtlCol="0">
            <a:spAutoFit/>
          </a:bodyPr>
          <a:lstStyle/>
          <a:p>
            <a:r>
              <a:rPr lang="en-US" sz="2400" dirty="0" smtClean="0">
                <a:solidFill>
                  <a:schemeClr val="bg1"/>
                </a:solidFill>
              </a:rPr>
              <a:t>(     )</a:t>
            </a:r>
          </a:p>
        </p:txBody>
      </p:sp>
    </p:spTree>
    <p:extLst>
      <p:ext uri="{BB962C8B-B14F-4D97-AF65-F5344CB8AC3E}">
        <p14:creationId xmlns:p14="http://schemas.microsoft.com/office/powerpoint/2010/main" val="1335628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81000"/>
            <a:ext cx="2377440" cy="254140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37</a:t>
            </a:fld>
            <a:endParaRPr lang="en-US" dirty="0"/>
          </a:p>
        </p:txBody>
      </p:sp>
      <p:sp>
        <p:nvSpPr>
          <p:cNvPr id="10" name="Title 4"/>
          <p:cNvSpPr txBox="1">
            <a:spLocks/>
          </p:cNvSpPr>
          <p:nvPr/>
        </p:nvSpPr>
        <p:spPr>
          <a:xfrm>
            <a:off x="457200" y="1524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sz="3200" dirty="0" smtClean="0"/>
              <a:t>Performance: </a:t>
            </a:r>
            <a:r>
              <a:rPr lang="en-US" sz="3200" i="1" dirty="0" smtClean="0"/>
              <a:t>Computational Advancements</a:t>
            </a:r>
            <a:r>
              <a:rPr lang="en-US" sz="3200" dirty="0" smtClean="0"/>
              <a:t> </a:t>
            </a:r>
            <a:endParaRPr lang="en-US" sz="3200" dirty="0"/>
          </a:p>
        </p:txBody>
      </p:sp>
      <p:sp>
        <p:nvSpPr>
          <p:cNvPr id="11" name="Content Placeholder 5"/>
          <p:cNvSpPr>
            <a:spLocks noGrp="1"/>
          </p:cNvSpPr>
          <p:nvPr>
            <p:ph idx="1"/>
          </p:nvPr>
        </p:nvSpPr>
        <p:spPr>
          <a:xfrm>
            <a:off x="381000" y="1219200"/>
            <a:ext cx="6248400" cy="1938992"/>
          </a:xfrm>
        </p:spPr>
        <p:txBody>
          <a:bodyPr wrap="square">
            <a:spAutoFit/>
          </a:bodyPr>
          <a:lstStyle/>
          <a:p>
            <a:pPr>
              <a:buFont typeface="Calibri" panose="020F0502020204030204" pitchFamily="34" charset="0"/>
              <a:buChar char="●"/>
            </a:pPr>
            <a:r>
              <a:rPr lang="en-US" sz="2800" dirty="0" smtClean="0">
                <a:solidFill>
                  <a:srgbClr val="92D050"/>
                </a:solidFill>
              </a:rPr>
              <a:t>New computational server</a:t>
            </a:r>
          </a:p>
          <a:p>
            <a:pPr lvl="1">
              <a:buFont typeface="Calibri" panose="020F0502020204030204" pitchFamily="34" charset="0"/>
              <a:buChar char="‒"/>
            </a:pPr>
            <a:r>
              <a:rPr lang="en-US" sz="2000" dirty="0" smtClean="0"/>
              <a:t>“mercury2” added </a:t>
            </a:r>
            <a:r>
              <a:rPr lang="en-US" sz="2000" dirty="0"/>
              <a:t>in late fall, </a:t>
            </a:r>
            <a:r>
              <a:rPr lang="en-US" sz="2000" dirty="0" smtClean="0"/>
              <a:t>2014</a:t>
            </a:r>
          </a:p>
          <a:p>
            <a:pPr lvl="1">
              <a:buFont typeface="Calibri" panose="020F0502020204030204" pitchFamily="34" charset="0"/>
              <a:buChar char="‒"/>
            </a:pPr>
            <a:r>
              <a:rPr lang="en-US" sz="2000" dirty="0" smtClean="0"/>
              <a:t>96 virtual processors, </a:t>
            </a:r>
            <a:r>
              <a:rPr lang="en-US" sz="2000" i="1" dirty="0" smtClean="0">
                <a:solidFill>
                  <a:srgbClr val="92D050"/>
                </a:solidFill>
              </a:rPr>
              <a:t>6 times more powerful </a:t>
            </a:r>
            <a:r>
              <a:rPr lang="en-US" sz="2000" dirty="0" smtClean="0"/>
              <a:t>than the  16-processor machine in use since 2009</a:t>
            </a:r>
          </a:p>
          <a:p>
            <a:pPr lvl="1">
              <a:buFont typeface="Calibri" panose="020F0502020204030204" pitchFamily="34" charset="0"/>
              <a:buChar char="‒"/>
            </a:pPr>
            <a:r>
              <a:rPr lang="en-US" sz="2000" dirty="0" smtClean="0"/>
              <a:t>Now: 112 virtual processors for mercury modeling</a:t>
            </a:r>
            <a:endParaRPr lang="en-US" sz="2000" dirty="0"/>
          </a:p>
        </p:txBody>
      </p:sp>
      <p:sp>
        <p:nvSpPr>
          <p:cNvPr id="21" name="Content Placeholder 5"/>
          <p:cNvSpPr txBox="1">
            <a:spLocks/>
          </p:cNvSpPr>
          <p:nvPr/>
        </p:nvSpPr>
        <p:spPr>
          <a:xfrm>
            <a:off x="381000" y="3733800"/>
            <a:ext cx="8534400" cy="223445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Calibri" panose="020F0502020204030204" pitchFamily="34" charset="0"/>
              <a:buChar char="●"/>
            </a:pPr>
            <a:r>
              <a:rPr lang="en-US" sz="2800" dirty="0" smtClean="0">
                <a:solidFill>
                  <a:srgbClr val="92D050"/>
                </a:solidFill>
              </a:rPr>
              <a:t>Parallelization of HYSPLIT-Hg</a:t>
            </a:r>
          </a:p>
          <a:p>
            <a:pPr lvl="1">
              <a:buFont typeface="Calibri" panose="020F0502020204030204" pitchFamily="34" charset="0"/>
              <a:buChar char="‒"/>
            </a:pPr>
            <a:r>
              <a:rPr lang="en-US" sz="2000" dirty="0" smtClean="0"/>
              <a:t>Parallelization of </a:t>
            </a:r>
            <a:r>
              <a:rPr lang="en-US" sz="2000" dirty="0" err="1" smtClean="0"/>
              <a:t>Lagrangian</a:t>
            </a:r>
            <a:r>
              <a:rPr lang="en-US" sz="2000" dirty="0" smtClean="0"/>
              <a:t> and Eulerian components has just been accomplished (</a:t>
            </a:r>
            <a:r>
              <a:rPr lang="en-US" sz="2000" i="1" dirty="0" smtClean="0"/>
              <a:t>Dr. Chris </a:t>
            </a:r>
            <a:r>
              <a:rPr lang="en-US" sz="2000" i="1" dirty="0" err="1" smtClean="0"/>
              <a:t>Loughner</a:t>
            </a:r>
            <a:r>
              <a:rPr lang="en-US" sz="2000" dirty="0" smtClean="0"/>
              <a:t>)</a:t>
            </a:r>
          </a:p>
          <a:p>
            <a:pPr lvl="1">
              <a:buFont typeface="Calibri" panose="020F0502020204030204" pitchFamily="34" charset="0"/>
              <a:buChar char="‒"/>
            </a:pPr>
            <a:r>
              <a:rPr lang="en-US" sz="2000" dirty="0" smtClean="0"/>
              <a:t>opens the door to several </a:t>
            </a:r>
            <a:r>
              <a:rPr lang="en-US" sz="2000" i="1" dirty="0" smtClean="0">
                <a:solidFill>
                  <a:srgbClr val="92D050"/>
                </a:solidFill>
              </a:rPr>
              <a:t>new advances / capabilities</a:t>
            </a:r>
            <a:r>
              <a:rPr lang="en-US" sz="2000" dirty="0" smtClean="0"/>
              <a:t>, e.g.,</a:t>
            </a:r>
            <a:endParaRPr lang="en-US" sz="2000" dirty="0"/>
          </a:p>
          <a:p>
            <a:pPr lvl="2">
              <a:buFont typeface="Courier New" panose="02070309020205020404" pitchFamily="49" charset="0"/>
              <a:buChar char="o"/>
            </a:pPr>
            <a:r>
              <a:rPr lang="en-US" sz="1800" i="1" dirty="0" smtClean="0"/>
              <a:t>Finer grids; Longer simulations; additional model complexity</a:t>
            </a:r>
          </a:p>
          <a:p>
            <a:pPr lvl="2">
              <a:buFont typeface="Courier New" panose="02070309020205020404" pitchFamily="49" charset="0"/>
              <a:buChar char="o"/>
            </a:pPr>
            <a:r>
              <a:rPr lang="en-US" sz="1800" i="1" dirty="0" smtClean="0"/>
              <a:t>More efficient model development and testing</a:t>
            </a:r>
            <a:endParaRPr lang="en-US" sz="1800" i="1" dirty="0"/>
          </a:p>
        </p:txBody>
      </p:sp>
    </p:spTree>
    <p:extLst>
      <p:ext uri="{BB962C8B-B14F-4D97-AF65-F5344CB8AC3E}">
        <p14:creationId xmlns:p14="http://schemas.microsoft.com/office/powerpoint/2010/main" val="1492695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normAutofit/>
          </a:bodyPr>
          <a:lstStyle/>
          <a:p>
            <a:r>
              <a:rPr lang="en-US" dirty="0"/>
              <a:t>Key </a:t>
            </a:r>
            <a:r>
              <a:rPr lang="en-US" dirty="0" smtClean="0"/>
              <a:t>Challenges </a:t>
            </a:r>
            <a:endParaRPr lang="en-US" dirty="0"/>
          </a:p>
        </p:txBody>
      </p:sp>
      <p:sp>
        <p:nvSpPr>
          <p:cNvPr id="6" name="Content Placeholder 5"/>
          <p:cNvSpPr>
            <a:spLocks noGrp="1"/>
          </p:cNvSpPr>
          <p:nvPr>
            <p:ph idx="1"/>
          </p:nvPr>
        </p:nvSpPr>
        <p:spPr>
          <a:xfrm>
            <a:off x="304800" y="691545"/>
            <a:ext cx="8763000" cy="5709255"/>
          </a:xfrm>
        </p:spPr>
        <p:txBody>
          <a:bodyPr wrap="square">
            <a:spAutoFit/>
          </a:bodyPr>
          <a:lstStyle/>
          <a:p>
            <a:pPr>
              <a:spcBef>
                <a:spcPts val="600"/>
              </a:spcBef>
              <a:buFont typeface="Calibri" panose="020F0502020204030204" pitchFamily="34" charset="0"/>
              <a:buChar char="●"/>
            </a:pPr>
            <a:r>
              <a:rPr lang="en-US" sz="2400" dirty="0" smtClean="0">
                <a:solidFill>
                  <a:srgbClr val="92D050"/>
                </a:solidFill>
              </a:rPr>
              <a:t>Model Inputs </a:t>
            </a:r>
          </a:p>
          <a:p>
            <a:pPr lvl="1">
              <a:spcBef>
                <a:spcPts val="600"/>
              </a:spcBef>
              <a:buFont typeface="Calibri" panose="020F0502020204030204" pitchFamily="34" charset="0"/>
              <a:buChar char="‒"/>
            </a:pPr>
            <a:r>
              <a:rPr lang="en-US" sz="1800" i="1" dirty="0" smtClean="0"/>
              <a:t>Emissions inventories need to be: </a:t>
            </a:r>
            <a:r>
              <a:rPr lang="en-US" sz="1800" dirty="0" smtClean="0"/>
              <a:t>Timely. Accurate. Complete. </a:t>
            </a:r>
            <a:r>
              <a:rPr lang="en-US" sz="1800" dirty="0" err="1" smtClean="0"/>
              <a:t>Speciated</a:t>
            </a:r>
            <a:r>
              <a:rPr lang="en-US" sz="1800" dirty="0" smtClean="0"/>
              <a:t>.</a:t>
            </a:r>
            <a:endParaRPr lang="en-US" sz="1800" dirty="0"/>
          </a:p>
          <a:p>
            <a:pPr>
              <a:spcBef>
                <a:spcPts val="600"/>
              </a:spcBef>
              <a:buFont typeface="Calibri" panose="020F0502020204030204" pitchFamily="34" charset="0"/>
              <a:buChar char="●"/>
            </a:pPr>
            <a:r>
              <a:rPr lang="en-US" sz="2400" dirty="0">
                <a:solidFill>
                  <a:srgbClr val="92D050"/>
                </a:solidFill>
              </a:rPr>
              <a:t>Model </a:t>
            </a:r>
            <a:r>
              <a:rPr lang="en-US" sz="2400" dirty="0" smtClean="0">
                <a:solidFill>
                  <a:srgbClr val="92D050"/>
                </a:solidFill>
              </a:rPr>
              <a:t>Uncertainties  </a:t>
            </a:r>
          </a:p>
          <a:p>
            <a:pPr lvl="1">
              <a:spcBef>
                <a:spcPts val="600"/>
              </a:spcBef>
              <a:buFont typeface="Calibri" panose="020F0502020204030204" pitchFamily="34" charset="0"/>
              <a:buChar char="‒"/>
            </a:pPr>
            <a:r>
              <a:rPr lang="en-US" sz="1800" i="1" dirty="0" smtClean="0"/>
              <a:t>e.g., atmospheric mercury chemistry (oxidation and reduction reactions)</a:t>
            </a:r>
            <a:endParaRPr lang="en-US" sz="1800" i="1" dirty="0"/>
          </a:p>
          <a:p>
            <a:pPr>
              <a:spcBef>
                <a:spcPts val="600"/>
              </a:spcBef>
              <a:buFont typeface="Calibri" panose="020F0502020204030204" pitchFamily="34" charset="0"/>
              <a:buChar char="●"/>
            </a:pPr>
            <a:r>
              <a:rPr lang="en-US" sz="2400" dirty="0" smtClean="0">
                <a:solidFill>
                  <a:srgbClr val="92D050"/>
                </a:solidFill>
              </a:rPr>
              <a:t>Model evaluation </a:t>
            </a:r>
          </a:p>
          <a:p>
            <a:pPr lvl="1">
              <a:spcBef>
                <a:spcPts val="600"/>
              </a:spcBef>
              <a:buFont typeface="Calibri" panose="020F0502020204030204" pitchFamily="34" charset="0"/>
              <a:buChar char="‒"/>
            </a:pPr>
            <a:r>
              <a:rPr lang="en-US" sz="1800" i="1" dirty="0" smtClean="0"/>
              <a:t>Better understand and reduce model vs. measurement differences</a:t>
            </a:r>
          </a:p>
          <a:p>
            <a:pPr lvl="1">
              <a:spcBef>
                <a:spcPts val="600"/>
              </a:spcBef>
              <a:buFont typeface="Calibri" panose="020F0502020204030204" pitchFamily="34" charset="0"/>
              <a:buChar char="‒"/>
            </a:pPr>
            <a:r>
              <a:rPr lang="en-US" sz="1800" i="1" dirty="0" smtClean="0"/>
              <a:t>Can </a:t>
            </a:r>
            <a:r>
              <a:rPr lang="en-US" sz="1800" i="1" dirty="0"/>
              <a:t>we really expect to reproduce nearfield plume events?</a:t>
            </a:r>
          </a:p>
          <a:p>
            <a:pPr>
              <a:spcBef>
                <a:spcPts val="600"/>
              </a:spcBef>
              <a:buFont typeface="Calibri" panose="020F0502020204030204" pitchFamily="34" charset="0"/>
              <a:buChar char="●"/>
            </a:pPr>
            <a:r>
              <a:rPr lang="en-US" sz="2400" dirty="0" smtClean="0">
                <a:solidFill>
                  <a:srgbClr val="92D050"/>
                </a:solidFill>
              </a:rPr>
              <a:t>Model improvement </a:t>
            </a:r>
          </a:p>
          <a:p>
            <a:pPr lvl="1">
              <a:spcBef>
                <a:spcPts val="600"/>
              </a:spcBef>
              <a:buFont typeface="Calibri" panose="020F0502020204030204" pitchFamily="34" charset="0"/>
              <a:buChar char="‒"/>
            </a:pPr>
            <a:r>
              <a:rPr lang="en-US" sz="1800" i="1" dirty="0"/>
              <a:t>Nested grid </a:t>
            </a:r>
            <a:r>
              <a:rPr lang="en-US" sz="1800" i="1" dirty="0" smtClean="0"/>
              <a:t>capability for Eulerian simulations</a:t>
            </a:r>
            <a:endParaRPr lang="en-US" sz="1800" i="1" dirty="0"/>
          </a:p>
          <a:p>
            <a:pPr lvl="1">
              <a:spcBef>
                <a:spcPts val="600"/>
              </a:spcBef>
              <a:buFont typeface="Calibri" panose="020F0502020204030204" pitchFamily="34" charset="0"/>
              <a:buChar char="‒"/>
            </a:pPr>
            <a:r>
              <a:rPr lang="en-US" sz="1800" i="1" dirty="0"/>
              <a:t>More sophisticated simulation of bi-directional exchange between </a:t>
            </a:r>
            <a:r>
              <a:rPr lang="en-US" sz="1800" i="1" dirty="0" smtClean="0"/>
              <a:t>atmosphere </a:t>
            </a:r>
            <a:r>
              <a:rPr lang="en-US" sz="1800" i="1" dirty="0"/>
              <a:t>and surface layers (e.g., adding ocean and terrestrial sublayers to the model</a:t>
            </a:r>
            <a:r>
              <a:rPr lang="en-US" sz="1800" i="1" dirty="0" smtClean="0"/>
              <a:t>)</a:t>
            </a:r>
          </a:p>
          <a:p>
            <a:pPr lvl="1">
              <a:spcBef>
                <a:spcPts val="600"/>
              </a:spcBef>
              <a:buFont typeface="Calibri" panose="020F0502020204030204" pitchFamily="34" charset="0"/>
              <a:buChar char="‒"/>
            </a:pPr>
            <a:r>
              <a:rPr lang="en-US" sz="1800" i="1" dirty="0" smtClean="0"/>
              <a:t>Add additional chemistry/physics (e.g., reactive bromine)</a:t>
            </a:r>
            <a:endParaRPr lang="en-US" sz="1800" i="1" dirty="0"/>
          </a:p>
          <a:p>
            <a:pPr>
              <a:spcBef>
                <a:spcPts val="600"/>
              </a:spcBef>
              <a:buFont typeface="Calibri" panose="020F0502020204030204" pitchFamily="34" charset="0"/>
              <a:buChar char="●"/>
            </a:pPr>
            <a:r>
              <a:rPr lang="en-US" sz="2400" dirty="0" smtClean="0">
                <a:solidFill>
                  <a:srgbClr val="92D050"/>
                </a:solidFill>
              </a:rPr>
              <a:t>Strategic  </a:t>
            </a:r>
          </a:p>
          <a:p>
            <a:pPr lvl="1">
              <a:spcBef>
                <a:spcPts val="600"/>
              </a:spcBef>
              <a:buFont typeface="Calibri" panose="020F0502020204030204" pitchFamily="34" charset="0"/>
              <a:buChar char="‒"/>
            </a:pPr>
            <a:r>
              <a:rPr lang="en-US" sz="1800" i="1" dirty="0" smtClean="0"/>
              <a:t>Enhance </a:t>
            </a:r>
            <a:r>
              <a:rPr lang="en-US" sz="1800" i="1" dirty="0"/>
              <a:t>linkages </a:t>
            </a:r>
            <a:r>
              <a:rPr lang="en-US" sz="1800" i="1" dirty="0" smtClean="0"/>
              <a:t>with stated, directly related </a:t>
            </a:r>
            <a:r>
              <a:rPr lang="en-US" sz="1800" i="1" dirty="0"/>
              <a:t>goals within NOAA </a:t>
            </a:r>
            <a:r>
              <a:rPr lang="en-US" sz="1800" i="1" dirty="0" smtClean="0"/>
              <a:t>&amp; </a:t>
            </a:r>
            <a:r>
              <a:rPr lang="en-US" sz="1800" i="1" dirty="0"/>
              <a:t>other </a:t>
            </a:r>
            <a:r>
              <a:rPr lang="en-US" sz="1800" i="1" dirty="0" smtClean="0"/>
              <a:t>agencies?</a:t>
            </a:r>
          </a:p>
          <a:p>
            <a:pPr lvl="1">
              <a:spcBef>
                <a:spcPts val="600"/>
              </a:spcBef>
              <a:buFont typeface="Calibri" panose="020F0502020204030204" pitchFamily="34" charset="0"/>
              <a:buChar char="‒"/>
            </a:pPr>
            <a:r>
              <a:rPr lang="en-US" sz="1800" i="1" dirty="0" smtClean="0"/>
              <a:t>Resources to do more, e.g., support modeling elements of global Minimata Treaty? </a:t>
            </a:r>
            <a:endParaRPr lang="en-US" sz="1800" i="1" dirty="0"/>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38</a:t>
            </a:fld>
            <a:endParaRPr lang="en-US" dirty="0"/>
          </a:p>
        </p:txBody>
      </p:sp>
      <p:pic>
        <p:nvPicPr>
          <p:cNvPr id="3074" name="Picture 2" descr="C:\Users\Mark.Cohen\AppData\Local\Microsoft\Windows\Temporary Internet Files\Content.IE5\Y8FRHBQO\frustratio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0" y="822960"/>
            <a:ext cx="927902" cy="100584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40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Future Directions </a:t>
            </a:r>
          </a:p>
        </p:txBody>
      </p:sp>
      <p:sp>
        <p:nvSpPr>
          <p:cNvPr id="6" name="Content Placeholder 5"/>
          <p:cNvSpPr>
            <a:spLocks noGrp="1"/>
          </p:cNvSpPr>
          <p:nvPr>
            <p:ph idx="1"/>
          </p:nvPr>
        </p:nvSpPr>
        <p:spPr>
          <a:xfrm>
            <a:off x="457200" y="1493837"/>
            <a:ext cx="8153400" cy="4525963"/>
          </a:xfrm>
        </p:spPr>
        <p:txBody>
          <a:bodyPr>
            <a:normAutofit/>
          </a:bodyPr>
          <a:lstStyle/>
          <a:p>
            <a:pPr>
              <a:spcBef>
                <a:spcPts val="2400"/>
              </a:spcBef>
              <a:buFont typeface="Calibri" panose="020F0502020204030204" pitchFamily="34" charset="0"/>
              <a:buChar char="●"/>
            </a:pPr>
            <a:r>
              <a:rPr lang="en-US" sz="2800" dirty="0" smtClean="0"/>
              <a:t>Work to address above challenges </a:t>
            </a:r>
          </a:p>
          <a:p>
            <a:pPr>
              <a:spcBef>
                <a:spcPts val="2400"/>
              </a:spcBef>
              <a:buFont typeface="Calibri" panose="020F0502020204030204" pitchFamily="34" charset="0"/>
              <a:buChar char="●"/>
            </a:pPr>
            <a:r>
              <a:rPr lang="en-US" sz="2800" dirty="0" smtClean="0"/>
              <a:t>Increasingly </a:t>
            </a:r>
            <a:r>
              <a:rPr lang="en-US" sz="2800" dirty="0"/>
              <a:t>detailed </a:t>
            </a:r>
            <a:r>
              <a:rPr lang="en-US" sz="2800" dirty="0">
                <a:solidFill>
                  <a:srgbClr val="92D050"/>
                </a:solidFill>
              </a:rPr>
              <a:t>model evaluation </a:t>
            </a:r>
            <a:r>
              <a:rPr lang="en-US" sz="2800" dirty="0"/>
              <a:t>by comparison of results with measurements at ARL and other sites</a:t>
            </a:r>
          </a:p>
          <a:p>
            <a:pPr>
              <a:spcBef>
                <a:spcPts val="2400"/>
              </a:spcBef>
              <a:buFont typeface="Calibri" panose="020F0502020204030204" pitchFamily="34" charset="0"/>
              <a:buChar char="●"/>
            </a:pPr>
            <a:r>
              <a:rPr lang="en-US" sz="2800" dirty="0"/>
              <a:t>Modeling over </a:t>
            </a:r>
            <a:r>
              <a:rPr lang="en-US" sz="2800" dirty="0">
                <a:solidFill>
                  <a:srgbClr val="92D050"/>
                </a:solidFill>
              </a:rPr>
              <a:t>longer time scales </a:t>
            </a:r>
            <a:r>
              <a:rPr lang="en-US" sz="2800" dirty="0"/>
              <a:t>to see how/if the model can reproduce trends in measurements</a:t>
            </a:r>
          </a:p>
          <a:p>
            <a:pPr>
              <a:spcBef>
                <a:spcPts val="2400"/>
              </a:spcBef>
              <a:buFont typeface="Calibri" panose="020F0502020204030204" pitchFamily="34" charset="0"/>
              <a:buChar char="●"/>
            </a:pPr>
            <a:r>
              <a:rPr lang="en-US" sz="2800" dirty="0"/>
              <a:t>Examination of </a:t>
            </a:r>
            <a:r>
              <a:rPr lang="en-US" sz="2800" dirty="0">
                <a:solidFill>
                  <a:srgbClr val="92D050"/>
                </a:solidFill>
              </a:rPr>
              <a:t>other receptors </a:t>
            </a:r>
            <a:r>
              <a:rPr lang="en-US" sz="2800" dirty="0"/>
              <a:t>(e.g., Gulf of Mexico, Gulf of Maine, Chesapeake Bay, …) </a:t>
            </a: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39</a:t>
            </a:fld>
            <a:endParaRPr lang="en-US" dirty="0"/>
          </a:p>
        </p:txBody>
      </p:sp>
    </p:spTree>
    <p:extLst>
      <p:ext uri="{BB962C8B-B14F-4D97-AF65-F5344CB8AC3E}">
        <p14:creationId xmlns:p14="http://schemas.microsoft.com/office/powerpoint/2010/main" val="2461057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304800"/>
            <a:ext cx="8610600" cy="1143000"/>
          </a:xfrm>
        </p:spPr>
        <p:txBody>
          <a:bodyPr>
            <a:noAutofit/>
          </a:bodyPr>
          <a:lstStyle/>
          <a:p>
            <a:pPr>
              <a:tabLst>
                <a:tab pos="0" algn="l"/>
              </a:tabLst>
            </a:pPr>
            <a:r>
              <a:rPr lang="en-US" sz="4000" u="sng" dirty="0" smtClean="0"/>
              <a:t>Overall Goal</a:t>
            </a:r>
            <a:r>
              <a:rPr lang="en-US" sz="4000" dirty="0" smtClean="0"/>
              <a:t> -- Use </a:t>
            </a:r>
            <a:r>
              <a:rPr lang="en-US" sz="4000" dirty="0">
                <a:solidFill>
                  <a:srgbClr val="92D050"/>
                </a:solidFill>
              </a:rPr>
              <a:t>atmospheric </a:t>
            </a:r>
            <a:r>
              <a:rPr lang="en-US" sz="4000" dirty="0" smtClean="0">
                <a:solidFill>
                  <a:srgbClr val="92D050"/>
                </a:solidFill>
              </a:rPr>
              <a:t>modeling</a:t>
            </a:r>
            <a:r>
              <a:rPr lang="en-US" sz="4000" dirty="0" smtClean="0"/>
              <a:t> to </a:t>
            </a:r>
            <a:r>
              <a:rPr lang="en-US" sz="4000" dirty="0"/>
              <a:t>answer these questions:</a:t>
            </a: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4</a:t>
            </a:fld>
            <a:endParaRPr lang="en-US" dirty="0"/>
          </a:p>
        </p:txBody>
      </p:sp>
      <p:sp>
        <p:nvSpPr>
          <p:cNvPr id="9" name="Content Placeholder 5"/>
          <p:cNvSpPr txBox="1">
            <a:spLocks/>
          </p:cNvSpPr>
          <p:nvPr/>
        </p:nvSpPr>
        <p:spPr>
          <a:xfrm>
            <a:off x="457200" y="1981200"/>
            <a:ext cx="8382000" cy="378565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3600"/>
              </a:spcBef>
              <a:buClr>
                <a:schemeClr val="bg1"/>
              </a:buClr>
              <a:buFont typeface="Calibri" panose="020F0502020204030204" pitchFamily="34" charset="0"/>
              <a:buChar char="●"/>
              <a:tabLst>
                <a:tab pos="1941513" algn="l"/>
                <a:tab pos="2060575" algn="l"/>
                <a:tab pos="2173288" algn="l"/>
              </a:tabLst>
            </a:pPr>
            <a:r>
              <a:rPr lang="en-US" sz="2400" i="1" dirty="0">
                <a:solidFill>
                  <a:srgbClr val="92D050"/>
                </a:solidFill>
              </a:rPr>
              <a:t>How much</a:t>
            </a:r>
            <a:r>
              <a:rPr lang="en-US" sz="2400" i="1" dirty="0"/>
              <a:t> mercury being deposited by dry and wet deposition? </a:t>
            </a:r>
          </a:p>
          <a:p>
            <a:pPr>
              <a:spcBef>
                <a:spcPts val="3600"/>
              </a:spcBef>
              <a:buClr>
                <a:schemeClr val="bg1"/>
              </a:buClr>
              <a:buFont typeface="Calibri" panose="020F0502020204030204" pitchFamily="34" charset="0"/>
              <a:buChar char="●"/>
              <a:tabLst>
                <a:tab pos="1941513" algn="l"/>
                <a:tab pos="2060575" algn="l"/>
                <a:tab pos="2173288" algn="l"/>
              </a:tabLst>
            </a:pPr>
            <a:r>
              <a:rPr lang="en-US" sz="2400" i="1" dirty="0">
                <a:solidFill>
                  <a:srgbClr val="92D050"/>
                </a:solidFill>
              </a:rPr>
              <a:t>Where</a:t>
            </a:r>
            <a:r>
              <a:rPr lang="en-US" sz="2400" i="1" dirty="0"/>
              <a:t> does the Hg in atmospheric deposition come </a:t>
            </a:r>
            <a:r>
              <a:rPr lang="en-US" sz="2400" i="1" dirty="0">
                <a:solidFill>
                  <a:srgbClr val="92D050"/>
                </a:solidFill>
              </a:rPr>
              <a:t>from?</a:t>
            </a:r>
            <a:r>
              <a:rPr lang="en-US" sz="2400" i="1" dirty="0"/>
              <a:t> </a:t>
            </a:r>
          </a:p>
          <a:p>
            <a:pPr>
              <a:spcBef>
                <a:spcPts val="3600"/>
              </a:spcBef>
              <a:buClr>
                <a:schemeClr val="bg1"/>
              </a:buClr>
              <a:buFont typeface="Calibri" panose="020F0502020204030204" pitchFamily="34" charset="0"/>
              <a:buChar char="●"/>
              <a:tabLst>
                <a:tab pos="1941513" algn="l"/>
                <a:tab pos="2060575" algn="l"/>
                <a:tab pos="2173288" algn="l"/>
              </a:tabLst>
            </a:pPr>
            <a:r>
              <a:rPr lang="en-US" sz="2400" i="1" dirty="0">
                <a:solidFill>
                  <a:srgbClr val="92D050"/>
                </a:solidFill>
              </a:rPr>
              <a:t>Relative importance</a:t>
            </a:r>
            <a:r>
              <a:rPr lang="en-US" sz="2400" i="1" dirty="0"/>
              <a:t> of different source types &amp; regions? </a:t>
            </a:r>
          </a:p>
          <a:p>
            <a:pPr>
              <a:spcBef>
                <a:spcPts val="3600"/>
              </a:spcBef>
              <a:buClr>
                <a:schemeClr val="bg1"/>
              </a:buClr>
              <a:buFont typeface="Calibri" panose="020F0502020204030204" pitchFamily="34" charset="0"/>
              <a:buChar char="●"/>
              <a:tabLst>
                <a:tab pos="1941513" algn="l"/>
                <a:tab pos="2060575" algn="l"/>
                <a:tab pos="2173288" algn="l"/>
              </a:tabLst>
            </a:pPr>
            <a:r>
              <a:rPr lang="en-US" sz="2400" i="1" dirty="0"/>
              <a:t>How do answers </a:t>
            </a:r>
            <a:r>
              <a:rPr lang="en-US" sz="2400" i="1" dirty="0">
                <a:solidFill>
                  <a:srgbClr val="92D050"/>
                </a:solidFill>
              </a:rPr>
              <a:t>change over time</a:t>
            </a:r>
            <a:r>
              <a:rPr lang="en-US" sz="2400" i="1" dirty="0"/>
              <a:t> for important ecosystems?</a:t>
            </a:r>
          </a:p>
          <a:p>
            <a:pPr>
              <a:spcBef>
                <a:spcPts val="3600"/>
              </a:spcBef>
              <a:buClr>
                <a:schemeClr val="bg1"/>
              </a:buClr>
              <a:buFont typeface="Calibri" panose="020F0502020204030204" pitchFamily="34" charset="0"/>
              <a:buChar char="●"/>
              <a:tabLst>
                <a:tab pos="1941513" algn="l"/>
                <a:tab pos="2060575" algn="l"/>
                <a:tab pos="2173288" algn="l"/>
              </a:tabLst>
            </a:pPr>
            <a:r>
              <a:rPr lang="en-US" sz="2400" i="1" dirty="0">
                <a:solidFill>
                  <a:srgbClr val="92D050"/>
                </a:solidFill>
              </a:rPr>
              <a:t>Understand</a:t>
            </a:r>
            <a:r>
              <a:rPr lang="en-US" sz="2400" i="1" dirty="0"/>
              <a:t> spatial &amp; temporal variations in </a:t>
            </a:r>
            <a:r>
              <a:rPr lang="en-US" sz="2400" i="1" dirty="0">
                <a:solidFill>
                  <a:srgbClr val="92D050"/>
                </a:solidFill>
              </a:rPr>
              <a:t>measurements</a:t>
            </a:r>
            <a:r>
              <a:rPr lang="en-US" sz="2400" i="1" dirty="0"/>
              <a:t>?</a:t>
            </a:r>
          </a:p>
        </p:txBody>
      </p:sp>
    </p:spTree>
    <p:extLst>
      <p:ext uri="{BB962C8B-B14F-4D97-AF65-F5344CB8AC3E}">
        <p14:creationId xmlns:p14="http://schemas.microsoft.com/office/powerpoint/2010/main" val="29084753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40</a:t>
            </a:fld>
            <a:endParaRPr lang="en-US" dirty="0"/>
          </a:p>
        </p:txBody>
      </p:sp>
      <p:pic>
        <p:nvPicPr>
          <p:cNvPr id="307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50800"/>
            <a:ext cx="90525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0800" y="1000542"/>
            <a:ext cx="3972691" cy="2123658"/>
          </a:xfrm>
          <a:prstGeom prst="rect">
            <a:avLst/>
          </a:prstGeom>
          <a:noFill/>
        </p:spPr>
        <p:txBody>
          <a:bodyPr wrap="none" rtlCol="0">
            <a:spAutoFit/>
          </a:bodyPr>
          <a:lstStyle/>
          <a:p>
            <a:pPr algn="ctr"/>
            <a:r>
              <a:rPr lang="en-US" sz="6600" i="1" dirty="0" smtClean="0">
                <a:ln>
                  <a:solidFill>
                    <a:schemeClr val="tx1"/>
                  </a:solidFill>
                </a:ln>
                <a:solidFill>
                  <a:schemeClr val="bg1"/>
                </a:solidFill>
                <a:latin typeface="+mj-lt"/>
              </a:rPr>
              <a:t>Thanks…</a:t>
            </a:r>
            <a:endParaRPr lang="en-US" sz="6600" i="1" dirty="0">
              <a:ln>
                <a:solidFill>
                  <a:schemeClr val="tx1"/>
                </a:solidFill>
              </a:ln>
              <a:solidFill>
                <a:schemeClr val="bg1"/>
              </a:solidFill>
              <a:latin typeface="+mj-lt"/>
            </a:endParaRPr>
          </a:p>
          <a:p>
            <a:pPr algn="ctr"/>
            <a:r>
              <a:rPr lang="en-US" sz="6600" i="1" dirty="0" smtClean="0">
                <a:ln>
                  <a:solidFill>
                    <a:schemeClr val="tx1"/>
                  </a:solidFill>
                </a:ln>
                <a:solidFill>
                  <a:schemeClr val="bg1"/>
                </a:solidFill>
                <a:latin typeface="+mj-lt"/>
              </a:rPr>
              <a:t>Questions?</a:t>
            </a:r>
          </a:p>
        </p:txBody>
      </p:sp>
    </p:spTree>
    <p:extLst>
      <p:ext uri="{BB962C8B-B14F-4D97-AF65-F5344CB8AC3E}">
        <p14:creationId xmlns:p14="http://schemas.microsoft.com/office/powerpoint/2010/main" val="3908191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Approaches </a:t>
            </a:r>
          </a:p>
        </p:txBody>
      </p:sp>
      <p:sp>
        <p:nvSpPr>
          <p:cNvPr id="6" name="Content Placeholder 5"/>
          <p:cNvSpPr>
            <a:spLocks noGrp="1"/>
          </p:cNvSpPr>
          <p:nvPr>
            <p:ph idx="1"/>
          </p:nvPr>
        </p:nvSpPr>
        <p:spPr>
          <a:xfrm>
            <a:off x="381000" y="1447800"/>
            <a:ext cx="5562600" cy="2057400"/>
          </a:xfrm>
        </p:spPr>
        <p:txBody>
          <a:bodyPr>
            <a:spAutoFit/>
          </a:bodyPr>
          <a:lstStyle/>
          <a:p>
            <a:pPr>
              <a:buClr>
                <a:schemeClr val="bg1"/>
              </a:buClr>
              <a:buFont typeface="Calibri" panose="020F0502020204030204" pitchFamily="34" charset="0"/>
              <a:buChar char="●"/>
            </a:pPr>
            <a:r>
              <a:rPr lang="en-US" dirty="0">
                <a:solidFill>
                  <a:srgbClr val="92D050"/>
                </a:solidFill>
              </a:rPr>
              <a:t>Trajectory-based analyses with the </a:t>
            </a:r>
            <a:r>
              <a:rPr lang="en-US" i="1" dirty="0"/>
              <a:t>HYSPLIT</a:t>
            </a:r>
            <a:r>
              <a:rPr lang="en-US" dirty="0">
                <a:solidFill>
                  <a:srgbClr val="92D050"/>
                </a:solidFill>
              </a:rPr>
              <a:t> model (</a:t>
            </a:r>
            <a:r>
              <a:rPr lang="en-US" i="1" dirty="0">
                <a:solidFill>
                  <a:srgbClr val="92D050"/>
                </a:solidFill>
              </a:rPr>
              <a:t>Winston Luke</a:t>
            </a:r>
            <a:r>
              <a:rPr lang="en-US" dirty="0">
                <a:solidFill>
                  <a:srgbClr val="92D050"/>
                </a:solidFill>
              </a:rPr>
              <a:t> talk and  </a:t>
            </a:r>
            <a:r>
              <a:rPr lang="en-US" i="1" dirty="0" err="1">
                <a:solidFill>
                  <a:srgbClr val="92D050"/>
                </a:solidFill>
              </a:rPr>
              <a:t>Xinrong</a:t>
            </a:r>
            <a:r>
              <a:rPr lang="en-US" i="1" dirty="0">
                <a:solidFill>
                  <a:srgbClr val="92D050"/>
                </a:solidFill>
              </a:rPr>
              <a:t> Ren </a:t>
            </a:r>
            <a:r>
              <a:rPr lang="en-US" dirty="0">
                <a:solidFill>
                  <a:srgbClr val="92D050"/>
                </a:solidFill>
              </a:rPr>
              <a:t>poster)</a:t>
            </a: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5</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7102" y="1447799"/>
            <a:ext cx="2697480" cy="2061274"/>
          </a:xfrm>
          <a:prstGeom prst="rect">
            <a:avLst/>
          </a:prstGeom>
          <a:ln w="38100">
            <a:solidFill>
              <a:schemeClr val="bg1"/>
            </a:solidFill>
          </a:ln>
        </p:spPr>
      </p:pic>
      <p:sp>
        <p:nvSpPr>
          <p:cNvPr id="17" name="Freeform 16"/>
          <p:cNvSpPr/>
          <p:nvPr/>
        </p:nvSpPr>
        <p:spPr>
          <a:xfrm>
            <a:off x="7479030" y="2446020"/>
            <a:ext cx="388620" cy="114300"/>
          </a:xfrm>
          <a:custGeom>
            <a:avLst/>
            <a:gdLst>
              <a:gd name="connsiteX0" fmla="*/ 377190 w 381000"/>
              <a:gd name="connsiteY0" fmla="*/ 114300 h 114300"/>
              <a:gd name="connsiteX1" fmla="*/ 0 w 381000"/>
              <a:gd name="connsiteY1" fmla="*/ 0 h 114300"/>
              <a:gd name="connsiteX2" fmla="*/ 381000 w 381000"/>
              <a:gd name="connsiteY2" fmla="*/ 60960 h 114300"/>
              <a:gd name="connsiteX3" fmla="*/ 377190 w 381000"/>
              <a:gd name="connsiteY3" fmla="*/ 114300 h 114300"/>
              <a:gd name="connsiteX0" fmla="*/ 388620 w 388620"/>
              <a:gd name="connsiteY0" fmla="*/ 114300 h 114300"/>
              <a:gd name="connsiteX1" fmla="*/ 0 w 388620"/>
              <a:gd name="connsiteY1" fmla="*/ 0 h 114300"/>
              <a:gd name="connsiteX2" fmla="*/ 381000 w 388620"/>
              <a:gd name="connsiteY2" fmla="*/ 60960 h 114300"/>
              <a:gd name="connsiteX3" fmla="*/ 388620 w 38862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388620" h="114300">
                <a:moveTo>
                  <a:pt x="388620" y="114300"/>
                </a:moveTo>
                <a:lnTo>
                  <a:pt x="0" y="0"/>
                </a:lnTo>
                <a:lnTo>
                  <a:pt x="381000" y="60960"/>
                </a:lnTo>
                <a:lnTo>
                  <a:pt x="388620" y="114300"/>
                </a:ln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59326" y="2472396"/>
            <a:ext cx="520271" cy="172355"/>
          </a:xfrm>
          <a:prstGeom prst="rect">
            <a:avLst/>
          </a:prstGeom>
          <a:solidFill>
            <a:schemeClr val="bg1"/>
          </a:solidFill>
          <a:ln>
            <a:solidFill>
              <a:schemeClr val="tx1"/>
            </a:solidFill>
          </a:ln>
        </p:spPr>
        <p:txBody>
          <a:bodyPr wrap="none" lIns="27432" tIns="9144" rIns="27432" bIns="9144" rtlCol="0">
            <a:spAutoFit/>
          </a:bodyPr>
          <a:lstStyle/>
          <a:p>
            <a:r>
              <a:rPr lang="en-US" sz="1000" dirty="0"/>
              <a:t>Beltsville</a:t>
            </a:r>
          </a:p>
        </p:txBody>
      </p:sp>
      <p:sp>
        <p:nvSpPr>
          <p:cNvPr id="18" name="5-Point Star 17"/>
          <p:cNvSpPr/>
          <p:nvPr/>
        </p:nvSpPr>
        <p:spPr>
          <a:xfrm>
            <a:off x="7416165" y="2386965"/>
            <a:ext cx="91440" cy="91440"/>
          </a:xfrm>
          <a:prstGeom prst="star5">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20458059">
            <a:off x="6119482" y="1509335"/>
            <a:ext cx="566181" cy="215444"/>
          </a:xfrm>
          <a:prstGeom prst="rect">
            <a:avLst/>
          </a:prstGeom>
          <a:noFill/>
        </p:spPr>
        <p:txBody>
          <a:bodyPr wrap="none" rtlCol="0">
            <a:spAutoFit/>
          </a:bodyPr>
          <a:lstStyle/>
          <a:p>
            <a:r>
              <a:rPr lang="en-US" sz="800" b="1" dirty="0"/>
              <a:t>Lake Erie</a:t>
            </a:r>
          </a:p>
        </p:txBody>
      </p:sp>
      <p:grpSp>
        <p:nvGrpSpPr>
          <p:cNvPr id="10" name="Group 9"/>
          <p:cNvGrpSpPr/>
          <p:nvPr/>
        </p:nvGrpSpPr>
        <p:grpSpPr>
          <a:xfrm>
            <a:off x="381000" y="3867196"/>
            <a:ext cx="8458200" cy="2152604"/>
            <a:chOff x="381000" y="3867196"/>
            <a:chExt cx="8458200" cy="2152604"/>
          </a:xfrm>
        </p:grpSpPr>
        <p:pic>
          <p:nvPicPr>
            <p:cNvPr id="8" name="Picture 7" descr="concplot.gif"/>
            <p:cNvPicPr>
              <a:picLocks noChangeAspect="1"/>
            </p:cNvPicPr>
            <p:nvPr/>
          </p:nvPicPr>
          <p:blipFill>
            <a:blip r:embed="rId3" cstate="print"/>
            <a:stretch>
              <a:fillRect/>
            </a:stretch>
          </p:blipFill>
          <p:spPr>
            <a:xfrm>
              <a:off x="6096000" y="3867196"/>
              <a:ext cx="2743200" cy="2152604"/>
            </a:xfrm>
            <a:prstGeom prst="rect">
              <a:avLst/>
            </a:prstGeom>
          </p:spPr>
        </p:pic>
        <p:sp>
          <p:nvSpPr>
            <p:cNvPr id="4" name="Freeform 3"/>
            <p:cNvSpPr/>
            <p:nvPr/>
          </p:nvSpPr>
          <p:spPr>
            <a:xfrm>
              <a:off x="6419850" y="4577715"/>
              <a:ext cx="1480185" cy="746760"/>
            </a:xfrm>
            <a:custGeom>
              <a:avLst/>
              <a:gdLst>
                <a:gd name="connsiteX0" fmla="*/ 0 w 1480185"/>
                <a:gd name="connsiteY0" fmla="*/ 598170 h 746760"/>
                <a:gd name="connsiteX1" fmla="*/ 51435 w 1480185"/>
                <a:gd name="connsiteY1" fmla="*/ 607695 h 746760"/>
                <a:gd name="connsiteX2" fmla="*/ 135255 w 1480185"/>
                <a:gd name="connsiteY2" fmla="*/ 666750 h 746760"/>
                <a:gd name="connsiteX3" fmla="*/ 165735 w 1480185"/>
                <a:gd name="connsiteY3" fmla="*/ 681990 h 746760"/>
                <a:gd name="connsiteX4" fmla="*/ 180975 w 1480185"/>
                <a:gd name="connsiteY4" fmla="*/ 687705 h 746760"/>
                <a:gd name="connsiteX5" fmla="*/ 205740 w 1480185"/>
                <a:gd name="connsiteY5" fmla="*/ 668655 h 746760"/>
                <a:gd name="connsiteX6" fmla="*/ 215265 w 1480185"/>
                <a:gd name="connsiteY6" fmla="*/ 681990 h 746760"/>
                <a:gd name="connsiteX7" fmla="*/ 232410 w 1480185"/>
                <a:gd name="connsiteY7" fmla="*/ 681990 h 746760"/>
                <a:gd name="connsiteX8" fmla="*/ 240030 w 1480185"/>
                <a:gd name="connsiteY8" fmla="*/ 695325 h 746760"/>
                <a:gd name="connsiteX9" fmla="*/ 205740 w 1480185"/>
                <a:gd name="connsiteY9" fmla="*/ 706755 h 746760"/>
                <a:gd name="connsiteX10" fmla="*/ 316230 w 1480185"/>
                <a:gd name="connsiteY10" fmla="*/ 746760 h 746760"/>
                <a:gd name="connsiteX11" fmla="*/ 407670 w 1480185"/>
                <a:gd name="connsiteY11" fmla="*/ 723900 h 746760"/>
                <a:gd name="connsiteX12" fmla="*/ 577215 w 1480185"/>
                <a:gd name="connsiteY12" fmla="*/ 701040 h 746760"/>
                <a:gd name="connsiteX13" fmla="*/ 689610 w 1480185"/>
                <a:gd name="connsiteY13" fmla="*/ 598170 h 746760"/>
                <a:gd name="connsiteX14" fmla="*/ 811530 w 1480185"/>
                <a:gd name="connsiteY14" fmla="*/ 548640 h 746760"/>
                <a:gd name="connsiteX15" fmla="*/ 929640 w 1480185"/>
                <a:gd name="connsiteY15" fmla="*/ 501015 h 746760"/>
                <a:gd name="connsiteX16" fmla="*/ 1040130 w 1480185"/>
                <a:gd name="connsiteY16" fmla="*/ 449580 h 746760"/>
                <a:gd name="connsiteX17" fmla="*/ 1082040 w 1480185"/>
                <a:gd name="connsiteY17" fmla="*/ 407670 h 746760"/>
                <a:gd name="connsiteX18" fmla="*/ 1173480 w 1480185"/>
                <a:gd name="connsiteY18" fmla="*/ 379095 h 746760"/>
                <a:gd name="connsiteX19" fmla="*/ 1287780 w 1480185"/>
                <a:gd name="connsiteY19" fmla="*/ 291465 h 746760"/>
                <a:gd name="connsiteX20" fmla="*/ 1400175 w 1480185"/>
                <a:gd name="connsiteY20" fmla="*/ 200025 h 746760"/>
                <a:gd name="connsiteX21" fmla="*/ 1449705 w 1480185"/>
                <a:gd name="connsiteY21" fmla="*/ 158115 h 746760"/>
                <a:gd name="connsiteX22" fmla="*/ 1480185 w 1480185"/>
                <a:gd name="connsiteY22" fmla="*/ 123825 h 746760"/>
                <a:gd name="connsiteX23" fmla="*/ 1472565 w 1480185"/>
                <a:gd name="connsiteY23" fmla="*/ 99060 h 746760"/>
                <a:gd name="connsiteX24" fmla="*/ 1455420 w 1480185"/>
                <a:gd name="connsiteY24" fmla="*/ 47625 h 746760"/>
                <a:gd name="connsiteX25" fmla="*/ 1463040 w 1480185"/>
                <a:gd name="connsiteY25" fmla="*/ 9525 h 746760"/>
                <a:gd name="connsiteX26" fmla="*/ 1417320 w 1480185"/>
                <a:gd name="connsiteY26" fmla="*/ 0 h 746760"/>
                <a:gd name="connsiteX27" fmla="*/ 1432560 w 1480185"/>
                <a:gd name="connsiteY27" fmla="*/ 40005 h 746760"/>
                <a:gd name="connsiteX28" fmla="*/ 1443990 w 1480185"/>
                <a:gd name="connsiteY28" fmla="*/ 87630 h 746760"/>
                <a:gd name="connsiteX29" fmla="*/ 1352550 w 1480185"/>
                <a:gd name="connsiteY29" fmla="*/ 91440 h 746760"/>
                <a:gd name="connsiteX30" fmla="*/ 1242060 w 1480185"/>
                <a:gd name="connsiteY30" fmla="*/ 102870 h 746760"/>
                <a:gd name="connsiteX31" fmla="*/ 1129665 w 1480185"/>
                <a:gd name="connsiteY31" fmla="*/ 120015 h 746760"/>
                <a:gd name="connsiteX32" fmla="*/ 1053465 w 1480185"/>
                <a:gd name="connsiteY32" fmla="*/ 144780 h 746760"/>
                <a:gd name="connsiteX33" fmla="*/ 1022985 w 1480185"/>
                <a:gd name="connsiteY33" fmla="*/ 154305 h 746760"/>
                <a:gd name="connsiteX34" fmla="*/ 1009650 w 1480185"/>
                <a:gd name="connsiteY34" fmla="*/ 194310 h 746760"/>
                <a:gd name="connsiteX35" fmla="*/ 984885 w 1480185"/>
                <a:gd name="connsiteY35" fmla="*/ 192405 h 746760"/>
                <a:gd name="connsiteX36" fmla="*/ 975360 w 1480185"/>
                <a:gd name="connsiteY36" fmla="*/ 215265 h 746760"/>
                <a:gd name="connsiteX37" fmla="*/ 1059180 w 1480185"/>
                <a:gd name="connsiteY37" fmla="*/ 236220 h 746760"/>
                <a:gd name="connsiteX38" fmla="*/ 948690 w 1480185"/>
                <a:gd name="connsiteY38" fmla="*/ 220980 h 746760"/>
                <a:gd name="connsiteX39" fmla="*/ 851535 w 1480185"/>
                <a:gd name="connsiteY39" fmla="*/ 198120 h 746760"/>
                <a:gd name="connsiteX40" fmla="*/ 752475 w 1480185"/>
                <a:gd name="connsiteY40" fmla="*/ 190500 h 746760"/>
                <a:gd name="connsiteX41" fmla="*/ 662940 w 1480185"/>
                <a:gd name="connsiteY41" fmla="*/ 215265 h 746760"/>
                <a:gd name="connsiteX42" fmla="*/ 586740 w 1480185"/>
                <a:gd name="connsiteY42" fmla="*/ 270510 h 746760"/>
                <a:gd name="connsiteX43" fmla="*/ 533400 w 1480185"/>
                <a:gd name="connsiteY43" fmla="*/ 325755 h 746760"/>
                <a:gd name="connsiteX44" fmla="*/ 525780 w 1480185"/>
                <a:gd name="connsiteY44" fmla="*/ 365760 h 746760"/>
                <a:gd name="connsiteX45" fmla="*/ 508635 w 1480185"/>
                <a:gd name="connsiteY45" fmla="*/ 375285 h 746760"/>
                <a:gd name="connsiteX46" fmla="*/ 523875 w 1480185"/>
                <a:gd name="connsiteY46" fmla="*/ 331470 h 746760"/>
                <a:gd name="connsiteX47" fmla="*/ 388620 w 1480185"/>
                <a:gd name="connsiteY47" fmla="*/ 411480 h 746760"/>
                <a:gd name="connsiteX48" fmla="*/ 344805 w 1480185"/>
                <a:gd name="connsiteY48" fmla="*/ 434340 h 746760"/>
                <a:gd name="connsiteX49" fmla="*/ 321945 w 1480185"/>
                <a:gd name="connsiteY49" fmla="*/ 464820 h 746760"/>
                <a:gd name="connsiteX50" fmla="*/ 308610 w 1480185"/>
                <a:gd name="connsiteY50" fmla="*/ 523875 h 746760"/>
                <a:gd name="connsiteX51" fmla="*/ 285750 w 1480185"/>
                <a:gd name="connsiteY51" fmla="*/ 476250 h 746760"/>
                <a:gd name="connsiteX52" fmla="*/ 253365 w 1480185"/>
                <a:gd name="connsiteY52" fmla="*/ 464820 h 746760"/>
                <a:gd name="connsiteX53" fmla="*/ 207645 w 1480185"/>
                <a:gd name="connsiteY53" fmla="*/ 487680 h 746760"/>
                <a:gd name="connsiteX54" fmla="*/ 146685 w 1480185"/>
                <a:gd name="connsiteY54" fmla="*/ 470535 h 746760"/>
                <a:gd name="connsiteX55" fmla="*/ 121920 w 1480185"/>
                <a:gd name="connsiteY55" fmla="*/ 455295 h 746760"/>
                <a:gd name="connsiteX56" fmla="*/ 114300 w 1480185"/>
                <a:gd name="connsiteY56" fmla="*/ 441960 h 746760"/>
                <a:gd name="connsiteX57" fmla="*/ 118110 w 1480185"/>
                <a:gd name="connsiteY57" fmla="*/ 396240 h 746760"/>
                <a:gd name="connsiteX58" fmla="*/ 127635 w 1480185"/>
                <a:gd name="connsiteY58" fmla="*/ 350520 h 746760"/>
                <a:gd name="connsiteX59" fmla="*/ 99060 w 1480185"/>
                <a:gd name="connsiteY59" fmla="*/ 422910 h 746760"/>
                <a:gd name="connsiteX60" fmla="*/ 80010 w 1480185"/>
                <a:gd name="connsiteY60" fmla="*/ 472440 h 746760"/>
                <a:gd name="connsiteX61" fmla="*/ 55245 w 1480185"/>
                <a:gd name="connsiteY61" fmla="*/ 501015 h 746760"/>
                <a:gd name="connsiteX62" fmla="*/ 0 w 1480185"/>
                <a:gd name="connsiteY62" fmla="*/ 598170 h 74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80185" h="746760">
                  <a:moveTo>
                    <a:pt x="0" y="598170"/>
                  </a:moveTo>
                  <a:lnTo>
                    <a:pt x="51435" y="607695"/>
                  </a:lnTo>
                  <a:lnTo>
                    <a:pt x="135255" y="666750"/>
                  </a:lnTo>
                  <a:lnTo>
                    <a:pt x="165735" y="681990"/>
                  </a:lnTo>
                  <a:lnTo>
                    <a:pt x="180975" y="687705"/>
                  </a:lnTo>
                  <a:lnTo>
                    <a:pt x="205740" y="668655"/>
                  </a:lnTo>
                  <a:lnTo>
                    <a:pt x="215265" y="681990"/>
                  </a:lnTo>
                  <a:lnTo>
                    <a:pt x="232410" y="681990"/>
                  </a:lnTo>
                  <a:lnTo>
                    <a:pt x="240030" y="695325"/>
                  </a:lnTo>
                  <a:lnTo>
                    <a:pt x="205740" y="706755"/>
                  </a:lnTo>
                  <a:lnTo>
                    <a:pt x="316230" y="746760"/>
                  </a:lnTo>
                  <a:lnTo>
                    <a:pt x="407670" y="723900"/>
                  </a:lnTo>
                  <a:lnTo>
                    <a:pt x="577215" y="701040"/>
                  </a:lnTo>
                  <a:lnTo>
                    <a:pt x="689610" y="598170"/>
                  </a:lnTo>
                  <a:lnTo>
                    <a:pt x="811530" y="548640"/>
                  </a:lnTo>
                  <a:lnTo>
                    <a:pt x="929640" y="501015"/>
                  </a:lnTo>
                  <a:lnTo>
                    <a:pt x="1040130" y="449580"/>
                  </a:lnTo>
                  <a:lnTo>
                    <a:pt x="1082040" y="407670"/>
                  </a:lnTo>
                  <a:lnTo>
                    <a:pt x="1173480" y="379095"/>
                  </a:lnTo>
                  <a:lnTo>
                    <a:pt x="1287780" y="291465"/>
                  </a:lnTo>
                  <a:lnTo>
                    <a:pt x="1400175" y="200025"/>
                  </a:lnTo>
                  <a:lnTo>
                    <a:pt x="1449705" y="158115"/>
                  </a:lnTo>
                  <a:lnTo>
                    <a:pt x="1480185" y="123825"/>
                  </a:lnTo>
                  <a:lnTo>
                    <a:pt x="1472565" y="99060"/>
                  </a:lnTo>
                  <a:lnTo>
                    <a:pt x="1455420" y="47625"/>
                  </a:lnTo>
                  <a:lnTo>
                    <a:pt x="1463040" y="9525"/>
                  </a:lnTo>
                  <a:lnTo>
                    <a:pt x="1417320" y="0"/>
                  </a:lnTo>
                  <a:lnTo>
                    <a:pt x="1432560" y="40005"/>
                  </a:lnTo>
                  <a:lnTo>
                    <a:pt x="1443990" y="87630"/>
                  </a:lnTo>
                  <a:lnTo>
                    <a:pt x="1352550" y="91440"/>
                  </a:lnTo>
                  <a:lnTo>
                    <a:pt x="1242060" y="102870"/>
                  </a:lnTo>
                  <a:lnTo>
                    <a:pt x="1129665" y="120015"/>
                  </a:lnTo>
                  <a:lnTo>
                    <a:pt x="1053465" y="144780"/>
                  </a:lnTo>
                  <a:lnTo>
                    <a:pt x="1022985" y="154305"/>
                  </a:lnTo>
                  <a:lnTo>
                    <a:pt x="1009650" y="194310"/>
                  </a:lnTo>
                  <a:lnTo>
                    <a:pt x="984885" y="192405"/>
                  </a:lnTo>
                  <a:lnTo>
                    <a:pt x="975360" y="215265"/>
                  </a:lnTo>
                  <a:lnTo>
                    <a:pt x="1059180" y="236220"/>
                  </a:lnTo>
                  <a:lnTo>
                    <a:pt x="948690" y="220980"/>
                  </a:lnTo>
                  <a:lnTo>
                    <a:pt x="851535" y="198120"/>
                  </a:lnTo>
                  <a:lnTo>
                    <a:pt x="752475" y="190500"/>
                  </a:lnTo>
                  <a:lnTo>
                    <a:pt x="662940" y="215265"/>
                  </a:lnTo>
                  <a:lnTo>
                    <a:pt x="586740" y="270510"/>
                  </a:lnTo>
                  <a:lnTo>
                    <a:pt x="533400" y="325755"/>
                  </a:lnTo>
                  <a:lnTo>
                    <a:pt x="525780" y="365760"/>
                  </a:lnTo>
                  <a:lnTo>
                    <a:pt x="508635" y="375285"/>
                  </a:lnTo>
                  <a:lnTo>
                    <a:pt x="523875" y="331470"/>
                  </a:lnTo>
                  <a:lnTo>
                    <a:pt x="388620" y="411480"/>
                  </a:lnTo>
                  <a:lnTo>
                    <a:pt x="344805" y="434340"/>
                  </a:lnTo>
                  <a:lnTo>
                    <a:pt x="321945" y="464820"/>
                  </a:lnTo>
                  <a:lnTo>
                    <a:pt x="308610" y="523875"/>
                  </a:lnTo>
                  <a:lnTo>
                    <a:pt x="285750" y="476250"/>
                  </a:lnTo>
                  <a:lnTo>
                    <a:pt x="253365" y="464820"/>
                  </a:lnTo>
                  <a:lnTo>
                    <a:pt x="207645" y="487680"/>
                  </a:lnTo>
                  <a:lnTo>
                    <a:pt x="146685" y="470535"/>
                  </a:lnTo>
                  <a:lnTo>
                    <a:pt x="121920" y="455295"/>
                  </a:lnTo>
                  <a:lnTo>
                    <a:pt x="114300" y="441960"/>
                  </a:lnTo>
                  <a:lnTo>
                    <a:pt x="118110" y="396240"/>
                  </a:lnTo>
                  <a:lnTo>
                    <a:pt x="127635" y="350520"/>
                  </a:lnTo>
                  <a:lnTo>
                    <a:pt x="99060" y="422910"/>
                  </a:lnTo>
                  <a:lnTo>
                    <a:pt x="80010" y="472440"/>
                  </a:lnTo>
                  <a:lnTo>
                    <a:pt x="55245" y="501015"/>
                  </a:lnTo>
                  <a:lnTo>
                    <a:pt x="0" y="598170"/>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Calibri" panose="020F0502020204030204" pitchFamily="34" charset="0"/>
                <a:buChar char="●"/>
              </a:pPr>
              <a:endParaRPr lang="en-US"/>
            </a:p>
          </p:txBody>
        </p:sp>
        <p:sp>
          <p:nvSpPr>
            <p:cNvPr id="9" name="TextBox 8"/>
            <p:cNvSpPr txBox="1"/>
            <p:nvPr/>
          </p:nvSpPr>
          <p:spPr>
            <a:xfrm rot="19711543">
              <a:off x="6709842" y="4870044"/>
              <a:ext cx="752707" cy="276999"/>
            </a:xfrm>
            <a:prstGeom prst="rect">
              <a:avLst/>
            </a:prstGeom>
            <a:noFill/>
          </p:spPr>
          <p:txBody>
            <a:bodyPr wrap="none" rtlCol="0">
              <a:spAutoFit/>
            </a:bodyPr>
            <a:lstStyle/>
            <a:p>
              <a:r>
                <a:rPr lang="en-US" sz="1200" b="1" dirty="0">
                  <a:solidFill>
                    <a:schemeClr val="bg1">
                      <a:lumMod val="50000"/>
                    </a:schemeClr>
                  </a:solidFill>
                </a:rPr>
                <a:t>Lake Erie</a:t>
              </a:r>
            </a:p>
          </p:txBody>
        </p:sp>
        <p:sp>
          <p:nvSpPr>
            <p:cNvPr id="15" name="Content Placeholder 5"/>
            <p:cNvSpPr txBox="1">
              <a:spLocks/>
            </p:cNvSpPr>
            <p:nvPr/>
          </p:nvSpPr>
          <p:spPr>
            <a:xfrm>
              <a:off x="381000" y="4191000"/>
              <a:ext cx="5562600" cy="156966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bg1"/>
                </a:buClr>
                <a:buFont typeface="Calibri" panose="020F0502020204030204" pitchFamily="34" charset="0"/>
                <a:buChar char="●"/>
              </a:pPr>
              <a:r>
                <a:rPr lang="en-US" dirty="0">
                  <a:solidFill>
                    <a:srgbClr val="92D050"/>
                  </a:solidFill>
                </a:rPr>
                <a:t>Comprehensive atmospheric fate and transport modeling with the </a:t>
              </a:r>
              <a:r>
                <a:rPr lang="en-US" i="1" dirty="0"/>
                <a:t>HYSPLIT-Hg</a:t>
              </a:r>
              <a:r>
                <a:rPr lang="en-US" dirty="0">
                  <a:solidFill>
                    <a:srgbClr val="92D050"/>
                  </a:solidFill>
                </a:rPr>
                <a:t> model</a:t>
              </a:r>
            </a:p>
          </p:txBody>
        </p:sp>
      </p:grpSp>
    </p:spTree>
    <p:extLst>
      <p:ext uri="{BB962C8B-B14F-4D97-AF65-F5344CB8AC3E}">
        <p14:creationId xmlns:p14="http://schemas.microsoft.com/office/powerpoint/2010/main" val="36878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Approaches (continued) </a:t>
            </a:r>
          </a:p>
        </p:txBody>
      </p:sp>
      <p:sp>
        <p:nvSpPr>
          <p:cNvPr id="6" name="Content Placeholder 5"/>
          <p:cNvSpPr>
            <a:spLocks noGrp="1"/>
          </p:cNvSpPr>
          <p:nvPr>
            <p:ph idx="1"/>
          </p:nvPr>
        </p:nvSpPr>
        <p:spPr>
          <a:xfrm>
            <a:off x="457200" y="1600200"/>
            <a:ext cx="4191000" cy="4525963"/>
          </a:xfrm>
        </p:spPr>
        <p:txBody>
          <a:bodyPr>
            <a:normAutofit fontScale="92500" lnSpcReduction="10000"/>
          </a:bodyPr>
          <a:lstStyle/>
          <a:p>
            <a:pPr>
              <a:buClr>
                <a:schemeClr val="bg1"/>
              </a:buClr>
              <a:buFont typeface="Calibri" panose="020F0502020204030204" pitchFamily="34" charset="0"/>
              <a:buChar char="●"/>
            </a:pPr>
            <a:r>
              <a:rPr lang="en-US" dirty="0">
                <a:solidFill>
                  <a:srgbClr val="92D050"/>
                </a:solidFill>
              </a:rPr>
              <a:t>Evaluate modeling by comparison against ambient measurements</a:t>
            </a:r>
          </a:p>
          <a:p>
            <a:pPr>
              <a:buClr>
                <a:schemeClr val="bg1"/>
              </a:buClr>
              <a:buFont typeface="Calibri" panose="020F0502020204030204" pitchFamily="34" charset="0"/>
              <a:buChar char="●"/>
            </a:pPr>
            <a:endParaRPr lang="en-US" dirty="0">
              <a:solidFill>
                <a:srgbClr val="92D050"/>
              </a:solidFill>
            </a:endParaRPr>
          </a:p>
          <a:p>
            <a:pPr>
              <a:buClr>
                <a:schemeClr val="bg1"/>
              </a:buClr>
              <a:buFont typeface="Calibri" panose="020F0502020204030204" pitchFamily="34" charset="0"/>
              <a:buChar char="●"/>
            </a:pPr>
            <a:r>
              <a:rPr lang="en-US" dirty="0">
                <a:solidFill>
                  <a:srgbClr val="92D050"/>
                </a:solidFill>
              </a:rPr>
              <a:t>Ongoing efforts to improve accuracy of simulations, e.g., as new information becomes available</a:t>
            </a:r>
          </a:p>
        </p:txBody>
      </p:sp>
      <p:sp>
        <p:nvSpPr>
          <p:cNvPr id="2" name="Footer Placeholder 1"/>
          <p:cNvSpPr>
            <a:spLocks noGrp="1"/>
          </p:cNvSpPr>
          <p:nvPr>
            <p:ph type="ftr" sz="quarter" idx="10"/>
          </p:nvPr>
        </p:nvSpPr>
        <p:spPr/>
        <p:txBody>
          <a:bodyPr/>
          <a:lstStyle/>
          <a:p>
            <a:r>
              <a:rPr lang="en-US" dirty="0"/>
              <a:t>ARL Science Review, June 21-23, 2016</a:t>
            </a:r>
          </a:p>
        </p:txBody>
      </p:sp>
      <p:sp>
        <p:nvSpPr>
          <p:cNvPr id="3" name="Slide Number Placeholder 2"/>
          <p:cNvSpPr>
            <a:spLocks noGrp="1"/>
          </p:cNvSpPr>
          <p:nvPr>
            <p:ph type="sldNum" sz="quarter" idx="11"/>
          </p:nvPr>
        </p:nvSpPr>
        <p:spPr/>
        <p:txBody>
          <a:bodyPr/>
          <a:lstStyle/>
          <a:p>
            <a:fld id="{66CAC88C-31F3-4764-B964-B930D18D7C5C}" type="slidenum">
              <a:rPr lang="en-US" smtClean="0"/>
              <a:t>6</a:t>
            </a:fld>
            <a:endParaRPr lang="en-US" dirty="0"/>
          </a:p>
        </p:txBody>
      </p:sp>
      <p:graphicFrame>
        <p:nvGraphicFramePr>
          <p:cNvPr id="14" name="Chart 13"/>
          <p:cNvGraphicFramePr/>
          <p:nvPr>
            <p:extLst>
              <p:ext uri="{D42A27DB-BD31-4B8C-83A1-F6EECF244321}">
                <p14:modId xmlns:p14="http://schemas.microsoft.com/office/powerpoint/2010/main" val="1978282681"/>
              </p:ext>
            </p:extLst>
          </p:nvPr>
        </p:nvGraphicFramePr>
        <p:xfrm>
          <a:off x="4495800" y="1600200"/>
          <a:ext cx="4343400" cy="43682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8752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7</a:t>
            </a:fld>
            <a:endParaRPr lang="en-US" dirty="0"/>
          </a:p>
        </p:txBody>
      </p:sp>
      <p:sp>
        <p:nvSpPr>
          <p:cNvPr id="25" name="TextBox 24"/>
          <p:cNvSpPr txBox="1"/>
          <p:nvPr/>
        </p:nvSpPr>
        <p:spPr>
          <a:xfrm>
            <a:off x="5870592" y="4524107"/>
            <a:ext cx="3108960" cy="1800493"/>
          </a:xfrm>
          <a:prstGeom prst="rect">
            <a:avLst/>
          </a:prstGeom>
          <a:solidFill>
            <a:srgbClr val="E1F2F3"/>
          </a:solidFill>
          <a:ln w="38100">
            <a:solidFill>
              <a:srgbClr val="00B0F0"/>
            </a:solidFill>
          </a:ln>
        </p:spPr>
        <p:txBody>
          <a:bodyPr wrap="none" rtlCol="0">
            <a:noAutofit/>
          </a:bodyPr>
          <a:lstStyle/>
          <a:p>
            <a:pPr algn="ctr">
              <a:spcBef>
                <a:spcPts val="300"/>
              </a:spcBef>
              <a:spcAft>
                <a:spcPts val="300"/>
              </a:spcAft>
            </a:pPr>
            <a:r>
              <a:rPr lang="en-US" sz="1600" b="1" u="sng" dirty="0">
                <a:solidFill>
                  <a:srgbClr val="0070C0"/>
                </a:solidFill>
              </a:rPr>
              <a:t>Elemental Mercury: Hg(0)</a:t>
            </a:r>
          </a:p>
          <a:p>
            <a:pPr marL="168275" indent="-168275">
              <a:spcBef>
                <a:spcPts val="300"/>
              </a:spcBef>
              <a:spcAft>
                <a:spcPts val="300"/>
              </a:spcAft>
              <a:buFont typeface="Arial" panose="020B0604020202020204" pitchFamily="34" charset="0"/>
              <a:buChar char="•"/>
            </a:pPr>
            <a:r>
              <a:rPr lang="en-US" sz="1400" b="1" dirty="0">
                <a:solidFill>
                  <a:srgbClr val="0070C0"/>
                </a:solidFill>
              </a:rPr>
              <a:t>most of total Hg in atmosphere</a:t>
            </a:r>
          </a:p>
          <a:p>
            <a:pPr marL="168275" indent="-168275">
              <a:spcBef>
                <a:spcPts val="300"/>
              </a:spcBef>
              <a:spcAft>
                <a:spcPts val="300"/>
              </a:spcAft>
              <a:buFont typeface="Arial" panose="020B0604020202020204" pitchFamily="34" charset="0"/>
              <a:buChar char="•"/>
            </a:pPr>
            <a:r>
              <a:rPr lang="en-US" sz="1400" b="1" dirty="0">
                <a:solidFill>
                  <a:srgbClr val="0070C0"/>
                </a:solidFill>
              </a:rPr>
              <a:t>doesn’t easily dry or wet deposit</a:t>
            </a:r>
          </a:p>
          <a:p>
            <a:pPr marL="168275" indent="-168275">
              <a:spcBef>
                <a:spcPts val="300"/>
              </a:spcBef>
              <a:spcAft>
                <a:spcPts val="300"/>
              </a:spcAft>
              <a:buFont typeface="Arial" panose="020B0604020202020204" pitchFamily="34" charset="0"/>
              <a:buChar char="•"/>
            </a:pPr>
            <a:r>
              <a:rPr lang="en-US" sz="1400" b="1" dirty="0">
                <a:solidFill>
                  <a:srgbClr val="0070C0"/>
                </a:solidFill>
              </a:rPr>
              <a:t>atmospheric half-life: ~6-12 months</a:t>
            </a:r>
          </a:p>
          <a:p>
            <a:pPr marL="168275" indent="-168275">
              <a:spcBef>
                <a:spcPts val="300"/>
              </a:spcBef>
              <a:spcAft>
                <a:spcPts val="300"/>
              </a:spcAft>
              <a:buFont typeface="Arial" panose="020B0604020202020204" pitchFamily="34" charset="0"/>
              <a:buChar char="•"/>
            </a:pPr>
            <a:r>
              <a:rPr lang="en-US" sz="1400" b="1" dirty="0">
                <a:solidFill>
                  <a:srgbClr val="0070C0"/>
                </a:solidFill>
              </a:rPr>
              <a:t>relatively small local deposition</a:t>
            </a:r>
          </a:p>
          <a:p>
            <a:pPr marL="168275" indent="-168275">
              <a:spcBef>
                <a:spcPts val="300"/>
              </a:spcBef>
              <a:spcAft>
                <a:spcPts val="300"/>
              </a:spcAft>
              <a:buFont typeface="Arial" panose="020B0604020202020204" pitchFamily="34" charset="0"/>
              <a:buChar char="•"/>
            </a:pPr>
            <a:r>
              <a:rPr lang="en-US" sz="1400" b="1" dirty="0">
                <a:solidFill>
                  <a:srgbClr val="0070C0"/>
                </a:solidFill>
              </a:rPr>
              <a:t>but, global distribution and impacts</a:t>
            </a:r>
          </a:p>
        </p:txBody>
      </p:sp>
      <p:sp>
        <p:nvSpPr>
          <p:cNvPr id="2" name="TextBox 1"/>
          <p:cNvSpPr txBox="1"/>
          <p:nvPr/>
        </p:nvSpPr>
        <p:spPr>
          <a:xfrm>
            <a:off x="609600" y="1524000"/>
            <a:ext cx="3581400" cy="3785652"/>
          </a:xfrm>
          <a:prstGeom prst="rect">
            <a:avLst/>
          </a:prstGeom>
          <a:noFill/>
        </p:spPr>
        <p:txBody>
          <a:bodyPr wrap="square" rtlCol="0">
            <a:spAutoFit/>
          </a:bodyPr>
          <a:lstStyle/>
          <a:p>
            <a:r>
              <a:rPr lang="en-US" sz="4800" dirty="0">
                <a:solidFill>
                  <a:schemeClr val="bg1"/>
                </a:solidFill>
              </a:rPr>
              <a:t>different forms of mercury in the atmosphere</a:t>
            </a:r>
          </a:p>
        </p:txBody>
      </p:sp>
      <p:grpSp>
        <p:nvGrpSpPr>
          <p:cNvPr id="3" name="Group 2"/>
          <p:cNvGrpSpPr/>
          <p:nvPr/>
        </p:nvGrpSpPr>
        <p:grpSpPr>
          <a:xfrm>
            <a:off x="4495800" y="381000"/>
            <a:ext cx="5633254" cy="3749040"/>
            <a:chOff x="4495800" y="381000"/>
            <a:chExt cx="5633254" cy="3749040"/>
          </a:xfrm>
        </p:grpSpPr>
        <p:pic>
          <p:nvPicPr>
            <p:cNvPr id="21"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381000"/>
              <a:ext cx="5633254" cy="374904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9" name="Freeform 8"/>
            <p:cNvSpPr/>
            <p:nvPr/>
          </p:nvSpPr>
          <p:spPr>
            <a:xfrm>
              <a:off x="6553200" y="1920240"/>
              <a:ext cx="1554480" cy="457200"/>
            </a:xfrm>
            <a:custGeom>
              <a:avLst/>
              <a:gdLst>
                <a:gd name="connsiteX0" fmla="*/ 42203 w 1948375"/>
                <a:gd name="connsiteY0" fmla="*/ 365760 h 1160585"/>
                <a:gd name="connsiteX1" fmla="*/ 471268 w 1948375"/>
                <a:gd name="connsiteY1" fmla="*/ 429065 h 1160585"/>
                <a:gd name="connsiteX2" fmla="*/ 808892 w 1948375"/>
                <a:gd name="connsiteY2" fmla="*/ 478302 h 1160585"/>
                <a:gd name="connsiteX3" fmla="*/ 1244991 w 1948375"/>
                <a:gd name="connsiteY3" fmla="*/ 436099 h 1160585"/>
                <a:gd name="connsiteX4" fmla="*/ 1392702 w 1948375"/>
                <a:gd name="connsiteY4" fmla="*/ 400930 h 1160585"/>
                <a:gd name="connsiteX5" fmla="*/ 1301262 w 1948375"/>
                <a:gd name="connsiteY5" fmla="*/ 189914 h 1160585"/>
                <a:gd name="connsiteX6" fmla="*/ 1111348 w 1948375"/>
                <a:gd name="connsiteY6" fmla="*/ 0 h 1160585"/>
                <a:gd name="connsiteX7" fmla="*/ 1610751 w 1948375"/>
                <a:gd name="connsiteY7" fmla="*/ 239151 h 1160585"/>
                <a:gd name="connsiteX8" fmla="*/ 1948375 w 1948375"/>
                <a:gd name="connsiteY8" fmla="*/ 337625 h 1160585"/>
                <a:gd name="connsiteX9" fmla="*/ 1744394 w 1948375"/>
                <a:gd name="connsiteY9" fmla="*/ 724487 h 1160585"/>
                <a:gd name="connsiteX10" fmla="*/ 1498209 w 1948375"/>
                <a:gd name="connsiteY10" fmla="*/ 963637 h 1160585"/>
                <a:gd name="connsiteX11" fmla="*/ 1273126 w 1948375"/>
                <a:gd name="connsiteY11" fmla="*/ 1160585 h 1160585"/>
                <a:gd name="connsiteX12" fmla="*/ 1463040 w 1948375"/>
                <a:gd name="connsiteY12" fmla="*/ 780757 h 1160585"/>
                <a:gd name="connsiteX13" fmla="*/ 1019908 w 1948375"/>
                <a:gd name="connsiteY13" fmla="*/ 907367 h 1160585"/>
                <a:gd name="connsiteX14" fmla="*/ 626012 w 1948375"/>
                <a:gd name="connsiteY14" fmla="*/ 928468 h 1160585"/>
                <a:gd name="connsiteX15" fmla="*/ 316523 w 1948375"/>
                <a:gd name="connsiteY15" fmla="*/ 879231 h 1160585"/>
                <a:gd name="connsiteX16" fmla="*/ 35169 w 1948375"/>
                <a:gd name="connsiteY16" fmla="*/ 837028 h 1160585"/>
                <a:gd name="connsiteX17" fmla="*/ 0 w 1948375"/>
                <a:gd name="connsiteY17" fmla="*/ 400930 h 1160585"/>
                <a:gd name="connsiteX18" fmla="*/ 42203 w 1948375"/>
                <a:gd name="connsiteY18"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4510"/>
                <a:gd name="connsiteX1" fmla="*/ 436099 w 1913206"/>
                <a:gd name="connsiteY1" fmla="*/ 429065 h 1164510"/>
                <a:gd name="connsiteX2" fmla="*/ 773723 w 1913206"/>
                <a:gd name="connsiteY2" fmla="*/ 478302 h 1164510"/>
                <a:gd name="connsiteX3" fmla="*/ 1209822 w 1913206"/>
                <a:gd name="connsiteY3" fmla="*/ 436099 h 1164510"/>
                <a:gd name="connsiteX4" fmla="*/ 1357533 w 1913206"/>
                <a:gd name="connsiteY4" fmla="*/ 400930 h 1164510"/>
                <a:gd name="connsiteX5" fmla="*/ 1266093 w 1913206"/>
                <a:gd name="connsiteY5" fmla="*/ 189914 h 1164510"/>
                <a:gd name="connsiteX6" fmla="*/ 1076179 w 1913206"/>
                <a:gd name="connsiteY6" fmla="*/ 0 h 1164510"/>
                <a:gd name="connsiteX7" fmla="*/ 1575582 w 1913206"/>
                <a:gd name="connsiteY7" fmla="*/ 239151 h 1164510"/>
                <a:gd name="connsiteX8" fmla="*/ 1913206 w 1913206"/>
                <a:gd name="connsiteY8" fmla="*/ 337625 h 1164510"/>
                <a:gd name="connsiteX9" fmla="*/ 1709225 w 1913206"/>
                <a:gd name="connsiteY9" fmla="*/ 724487 h 1164510"/>
                <a:gd name="connsiteX10" fmla="*/ 1463040 w 1913206"/>
                <a:gd name="connsiteY10" fmla="*/ 963637 h 1164510"/>
                <a:gd name="connsiteX11" fmla="*/ 1237957 w 1913206"/>
                <a:gd name="connsiteY11" fmla="*/ 1160585 h 1164510"/>
                <a:gd name="connsiteX12" fmla="*/ 1427871 w 1913206"/>
                <a:gd name="connsiteY12" fmla="*/ 780757 h 1164510"/>
                <a:gd name="connsiteX13" fmla="*/ 984739 w 1913206"/>
                <a:gd name="connsiteY13" fmla="*/ 907367 h 1164510"/>
                <a:gd name="connsiteX14" fmla="*/ 590843 w 1913206"/>
                <a:gd name="connsiteY14" fmla="*/ 928468 h 1164510"/>
                <a:gd name="connsiteX15" fmla="*/ 281354 w 1913206"/>
                <a:gd name="connsiteY15" fmla="*/ 879231 h 1164510"/>
                <a:gd name="connsiteX16" fmla="*/ 0 w 1913206"/>
                <a:gd name="connsiteY16" fmla="*/ 837028 h 1164510"/>
                <a:gd name="connsiteX17" fmla="*/ 7034 w 1913206"/>
                <a:gd name="connsiteY17" fmla="*/ 365760 h 1164510"/>
                <a:gd name="connsiteX0" fmla="*/ 7034 w 1915421"/>
                <a:gd name="connsiteY0" fmla="*/ 365760 h 1164510"/>
                <a:gd name="connsiteX1" fmla="*/ 436099 w 1915421"/>
                <a:gd name="connsiteY1" fmla="*/ 429065 h 1164510"/>
                <a:gd name="connsiteX2" fmla="*/ 773723 w 1915421"/>
                <a:gd name="connsiteY2" fmla="*/ 478302 h 1164510"/>
                <a:gd name="connsiteX3" fmla="*/ 1209822 w 1915421"/>
                <a:gd name="connsiteY3" fmla="*/ 436099 h 1164510"/>
                <a:gd name="connsiteX4" fmla="*/ 1357533 w 1915421"/>
                <a:gd name="connsiteY4" fmla="*/ 400930 h 1164510"/>
                <a:gd name="connsiteX5" fmla="*/ 1266093 w 1915421"/>
                <a:gd name="connsiteY5" fmla="*/ 189914 h 1164510"/>
                <a:gd name="connsiteX6" fmla="*/ 1076179 w 1915421"/>
                <a:gd name="connsiteY6" fmla="*/ 0 h 1164510"/>
                <a:gd name="connsiteX7" fmla="*/ 1575582 w 1915421"/>
                <a:gd name="connsiteY7" fmla="*/ 239151 h 1164510"/>
                <a:gd name="connsiteX8" fmla="*/ 1913206 w 1915421"/>
                <a:gd name="connsiteY8" fmla="*/ 337625 h 1164510"/>
                <a:gd name="connsiteX9" fmla="*/ 1709225 w 1915421"/>
                <a:gd name="connsiteY9" fmla="*/ 724487 h 1164510"/>
                <a:gd name="connsiteX10" fmla="*/ 1463040 w 1915421"/>
                <a:gd name="connsiteY10" fmla="*/ 963637 h 1164510"/>
                <a:gd name="connsiteX11" fmla="*/ 1237957 w 1915421"/>
                <a:gd name="connsiteY11" fmla="*/ 1160585 h 1164510"/>
                <a:gd name="connsiteX12" fmla="*/ 1427871 w 1915421"/>
                <a:gd name="connsiteY12" fmla="*/ 780757 h 1164510"/>
                <a:gd name="connsiteX13" fmla="*/ 984739 w 1915421"/>
                <a:gd name="connsiteY13" fmla="*/ 907367 h 1164510"/>
                <a:gd name="connsiteX14" fmla="*/ 590843 w 1915421"/>
                <a:gd name="connsiteY14" fmla="*/ 928468 h 1164510"/>
                <a:gd name="connsiteX15" fmla="*/ 281354 w 1915421"/>
                <a:gd name="connsiteY15" fmla="*/ 879231 h 1164510"/>
                <a:gd name="connsiteX16" fmla="*/ 0 w 1915421"/>
                <a:gd name="connsiteY16" fmla="*/ 837028 h 1164510"/>
                <a:gd name="connsiteX17" fmla="*/ 7034 w 1915421"/>
                <a:gd name="connsiteY17" fmla="*/ 365760 h 1164510"/>
                <a:gd name="connsiteX0" fmla="*/ 7034 w 1915421"/>
                <a:gd name="connsiteY0" fmla="*/ 365760 h 1164510"/>
                <a:gd name="connsiteX1" fmla="*/ 436099 w 1915421"/>
                <a:gd name="connsiteY1" fmla="*/ 429065 h 1164510"/>
                <a:gd name="connsiteX2" fmla="*/ 773723 w 1915421"/>
                <a:gd name="connsiteY2" fmla="*/ 478302 h 1164510"/>
                <a:gd name="connsiteX3" fmla="*/ 1209822 w 1915421"/>
                <a:gd name="connsiteY3" fmla="*/ 436099 h 1164510"/>
                <a:gd name="connsiteX4" fmla="*/ 1357533 w 1915421"/>
                <a:gd name="connsiteY4" fmla="*/ 400930 h 1164510"/>
                <a:gd name="connsiteX5" fmla="*/ 1266093 w 1915421"/>
                <a:gd name="connsiteY5" fmla="*/ 189914 h 1164510"/>
                <a:gd name="connsiteX6" fmla="*/ 1076179 w 1915421"/>
                <a:gd name="connsiteY6" fmla="*/ 0 h 1164510"/>
                <a:gd name="connsiteX7" fmla="*/ 1575582 w 1915421"/>
                <a:gd name="connsiteY7" fmla="*/ 239151 h 1164510"/>
                <a:gd name="connsiteX8" fmla="*/ 1913206 w 1915421"/>
                <a:gd name="connsiteY8" fmla="*/ 337625 h 1164510"/>
                <a:gd name="connsiteX9" fmla="*/ 1709225 w 1915421"/>
                <a:gd name="connsiteY9" fmla="*/ 724487 h 1164510"/>
                <a:gd name="connsiteX10" fmla="*/ 1463040 w 1915421"/>
                <a:gd name="connsiteY10" fmla="*/ 963637 h 1164510"/>
                <a:gd name="connsiteX11" fmla="*/ 1237957 w 1915421"/>
                <a:gd name="connsiteY11" fmla="*/ 1160585 h 1164510"/>
                <a:gd name="connsiteX12" fmla="*/ 1427871 w 1915421"/>
                <a:gd name="connsiteY12" fmla="*/ 780757 h 1164510"/>
                <a:gd name="connsiteX13" fmla="*/ 984739 w 1915421"/>
                <a:gd name="connsiteY13" fmla="*/ 907367 h 1164510"/>
                <a:gd name="connsiteX14" fmla="*/ 590843 w 1915421"/>
                <a:gd name="connsiteY14" fmla="*/ 928468 h 1164510"/>
                <a:gd name="connsiteX15" fmla="*/ 281354 w 1915421"/>
                <a:gd name="connsiteY15" fmla="*/ 879231 h 1164510"/>
                <a:gd name="connsiteX16" fmla="*/ 0 w 1915421"/>
                <a:gd name="connsiteY16" fmla="*/ 837028 h 1164510"/>
                <a:gd name="connsiteX17" fmla="*/ 7034 w 1915421"/>
                <a:gd name="connsiteY17" fmla="*/ 365760 h 1164510"/>
                <a:gd name="connsiteX0" fmla="*/ 7034 w 1915421"/>
                <a:gd name="connsiteY0" fmla="*/ 365760 h 1164510"/>
                <a:gd name="connsiteX1" fmla="*/ 436099 w 1915421"/>
                <a:gd name="connsiteY1" fmla="*/ 429065 h 1164510"/>
                <a:gd name="connsiteX2" fmla="*/ 773723 w 1915421"/>
                <a:gd name="connsiteY2" fmla="*/ 478302 h 1164510"/>
                <a:gd name="connsiteX3" fmla="*/ 1209822 w 1915421"/>
                <a:gd name="connsiteY3" fmla="*/ 436099 h 1164510"/>
                <a:gd name="connsiteX4" fmla="*/ 1357533 w 1915421"/>
                <a:gd name="connsiteY4" fmla="*/ 400930 h 1164510"/>
                <a:gd name="connsiteX5" fmla="*/ 1266093 w 1915421"/>
                <a:gd name="connsiteY5" fmla="*/ 189914 h 1164510"/>
                <a:gd name="connsiteX6" fmla="*/ 1076179 w 1915421"/>
                <a:gd name="connsiteY6" fmla="*/ 0 h 1164510"/>
                <a:gd name="connsiteX7" fmla="*/ 1575582 w 1915421"/>
                <a:gd name="connsiteY7" fmla="*/ 239151 h 1164510"/>
                <a:gd name="connsiteX8" fmla="*/ 1913206 w 1915421"/>
                <a:gd name="connsiteY8" fmla="*/ 337625 h 1164510"/>
                <a:gd name="connsiteX9" fmla="*/ 1709225 w 1915421"/>
                <a:gd name="connsiteY9" fmla="*/ 724487 h 1164510"/>
                <a:gd name="connsiteX10" fmla="*/ 1463040 w 1915421"/>
                <a:gd name="connsiteY10" fmla="*/ 963637 h 1164510"/>
                <a:gd name="connsiteX11" fmla="*/ 1237957 w 1915421"/>
                <a:gd name="connsiteY11" fmla="*/ 1160585 h 1164510"/>
                <a:gd name="connsiteX12" fmla="*/ 1427871 w 1915421"/>
                <a:gd name="connsiteY12" fmla="*/ 780757 h 1164510"/>
                <a:gd name="connsiteX13" fmla="*/ 984739 w 1915421"/>
                <a:gd name="connsiteY13" fmla="*/ 907367 h 1164510"/>
                <a:gd name="connsiteX14" fmla="*/ 590843 w 1915421"/>
                <a:gd name="connsiteY14" fmla="*/ 928468 h 1164510"/>
                <a:gd name="connsiteX15" fmla="*/ 281354 w 1915421"/>
                <a:gd name="connsiteY15" fmla="*/ 879231 h 1164510"/>
                <a:gd name="connsiteX16" fmla="*/ 0 w 1915421"/>
                <a:gd name="connsiteY16" fmla="*/ 837028 h 1164510"/>
                <a:gd name="connsiteX17" fmla="*/ 7034 w 1915421"/>
                <a:gd name="connsiteY17" fmla="*/ 365760 h 1164510"/>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07888"/>
                <a:gd name="connsiteY0" fmla="*/ 366127 h 1164877"/>
                <a:gd name="connsiteX1" fmla="*/ 436099 w 1907888"/>
                <a:gd name="connsiteY1" fmla="*/ 429432 h 1164877"/>
                <a:gd name="connsiteX2" fmla="*/ 773723 w 1907888"/>
                <a:gd name="connsiteY2" fmla="*/ 478669 h 1164877"/>
                <a:gd name="connsiteX3" fmla="*/ 1209822 w 1907888"/>
                <a:gd name="connsiteY3" fmla="*/ 436466 h 1164877"/>
                <a:gd name="connsiteX4" fmla="*/ 1357533 w 1907888"/>
                <a:gd name="connsiteY4" fmla="*/ 401297 h 1164877"/>
                <a:gd name="connsiteX5" fmla="*/ 1266093 w 1907888"/>
                <a:gd name="connsiteY5" fmla="*/ 190281 h 1164877"/>
                <a:gd name="connsiteX6" fmla="*/ 1076179 w 1907888"/>
                <a:gd name="connsiteY6" fmla="*/ 367 h 1164877"/>
                <a:gd name="connsiteX7" fmla="*/ 1575582 w 1907888"/>
                <a:gd name="connsiteY7" fmla="*/ 239518 h 1164877"/>
                <a:gd name="connsiteX8" fmla="*/ 1905586 w 1907888"/>
                <a:gd name="connsiteY8" fmla="*/ 387522 h 1164877"/>
                <a:gd name="connsiteX9" fmla="*/ 1709225 w 1907888"/>
                <a:gd name="connsiteY9" fmla="*/ 724854 h 1164877"/>
                <a:gd name="connsiteX10" fmla="*/ 1463040 w 1907888"/>
                <a:gd name="connsiteY10" fmla="*/ 964004 h 1164877"/>
                <a:gd name="connsiteX11" fmla="*/ 1237957 w 1907888"/>
                <a:gd name="connsiteY11" fmla="*/ 1160952 h 1164877"/>
                <a:gd name="connsiteX12" fmla="*/ 1427871 w 1907888"/>
                <a:gd name="connsiteY12" fmla="*/ 781124 h 1164877"/>
                <a:gd name="connsiteX13" fmla="*/ 984739 w 1907888"/>
                <a:gd name="connsiteY13" fmla="*/ 907734 h 1164877"/>
                <a:gd name="connsiteX14" fmla="*/ 590843 w 1907888"/>
                <a:gd name="connsiteY14" fmla="*/ 928835 h 1164877"/>
                <a:gd name="connsiteX15" fmla="*/ 281354 w 1907888"/>
                <a:gd name="connsiteY15" fmla="*/ 879598 h 1164877"/>
                <a:gd name="connsiteX16" fmla="*/ 0 w 1907888"/>
                <a:gd name="connsiteY16" fmla="*/ 837395 h 1164877"/>
                <a:gd name="connsiteX17" fmla="*/ 7034 w 1907888"/>
                <a:gd name="connsiteY17" fmla="*/ 366127 h 1164877"/>
                <a:gd name="connsiteX0" fmla="*/ 7034 w 1907888"/>
                <a:gd name="connsiteY0" fmla="*/ 366091 h 1164841"/>
                <a:gd name="connsiteX1" fmla="*/ 436099 w 1907888"/>
                <a:gd name="connsiteY1" fmla="*/ 429396 h 1164841"/>
                <a:gd name="connsiteX2" fmla="*/ 773723 w 1907888"/>
                <a:gd name="connsiteY2" fmla="*/ 478633 h 1164841"/>
                <a:gd name="connsiteX3" fmla="*/ 1209822 w 1907888"/>
                <a:gd name="connsiteY3" fmla="*/ 43643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590843 w 1907888"/>
                <a:gd name="connsiteY14" fmla="*/ 92879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209822 w 1907888"/>
                <a:gd name="connsiteY3" fmla="*/ 43643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590843 w 1907888"/>
                <a:gd name="connsiteY14" fmla="*/ 92879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209822 w 1907888"/>
                <a:gd name="connsiteY3" fmla="*/ 43643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607988 w 1907888"/>
                <a:gd name="connsiteY14" fmla="*/ 90593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154577 w 1907888"/>
                <a:gd name="connsiteY3" fmla="*/ 415475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607988 w 1907888"/>
                <a:gd name="connsiteY14" fmla="*/ 90593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160292 w 1907888"/>
                <a:gd name="connsiteY3" fmla="*/ 44786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607988 w 1907888"/>
                <a:gd name="connsiteY14" fmla="*/ 90593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7 h 1164847"/>
                <a:gd name="connsiteX1" fmla="*/ 436099 w 1907888"/>
                <a:gd name="connsiteY1" fmla="*/ 429402 h 1164847"/>
                <a:gd name="connsiteX2" fmla="*/ 788963 w 1907888"/>
                <a:gd name="connsiteY2" fmla="*/ 455779 h 1164847"/>
                <a:gd name="connsiteX3" fmla="*/ 1160292 w 1907888"/>
                <a:gd name="connsiteY3" fmla="*/ 447866 h 1164847"/>
                <a:gd name="connsiteX4" fmla="*/ 1346103 w 1907888"/>
                <a:gd name="connsiteY4" fmla="*/ 420317 h 1164847"/>
                <a:gd name="connsiteX5" fmla="*/ 1245138 w 1907888"/>
                <a:gd name="connsiteY5" fmla="*/ 205491 h 1164847"/>
                <a:gd name="connsiteX6" fmla="*/ 1076179 w 1907888"/>
                <a:gd name="connsiteY6" fmla="*/ 337 h 1164847"/>
                <a:gd name="connsiteX7" fmla="*/ 1575582 w 1907888"/>
                <a:gd name="connsiteY7" fmla="*/ 239488 h 1164847"/>
                <a:gd name="connsiteX8" fmla="*/ 1905586 w 1907888"/>
                <a:gd name="connsiteY8" fmla="*/ 387492 h 1164847"/>
                <a:gd name="connsiteX9" fmla="*/ 1709225 w 1907888"/>
                <a:gd name="connsiteY9" fmla="*/ 724824 h 1164847"/>
                <a:gd name="connsiteX10" fmla="*/ 1463040 w 1907888"/>
                <a:gd name="connsiteY10" fmla="*/ 963974 h 1164847"/>
                <a:gd name="connsiteX11" fmla="*/ 1237957 w 1907888"/>
                <a:gd name="connsiteY11" fmla="*/ 1160922 h 1164847"/>
                <a:gd name="connsiteX12" fmla="*/ 1427871 w 1907888"/>
                <a:gd name="connsiteY12" fmla="*/ 781094 h 1164847"/>
                <a:gd name="connsiteX13" fmla="*/ 984739 w 1907888"/>
                <a:gd name="connsiteY13" fmla="*/ 907704 h 1164847"/>
                <a:gd name="connsiteX14" fmla="*/ 607988 w 1907888"/>
                <a:gd name="connsiteY14" fmla="*/ 905945 h 1164847"/>
                <a:gd name="connsiteX15" fmla="*/ 281354 w 1907888"/>
                <a:gd name="connsiteY15" fmla="*/ 879568 h 1164847"/>
                <a:gd name="connsiteX16" fmla="*/ 0 w 1907888"/>
                <a:gd name="connsiteY16" fmla="*/ 837365 h 1164847"/>
                <a:gd name="connsiteX17" fmla="*/ 7034 w 1907888"/>
                <a:gd name="connsiteY17" fmla="*/ 366097 h 116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7888" h="1164847">
                  <a:moveTo>
                    <a:pt x="7034" y="366097"/>
                  </a:moveTo>
                  <a:cubicBezTo>
                    <a:pt x="150056" y="387199"/>
                    <a:pt x="305778" y="414455"/>
                    <a:pt x="436099" y="429402"/>
                  </a:cubicBezTo>
                  <a:cubicBezTo>
                    <a:pt x="566420" y="444349"/>
                    <a:pt x="668264" y="452702"/>
                    <a:pt x="788963" y="455779"/>
                  </a:cubicBezTo>
                  <a:cubicBezTo>
                    <a:pt x="909662" y="458856"/>
                    <a:pt x="1067435" y="453776"/>
                    <a:pt x="1160292" y="447866"/>
                  </a:cubicBezTo>
                  <a:cubicBezTo>
                    <a:pt x="1253149" y="441956"/>
                    <a:pt x="1336725" y="461348"/>
                    <a:pt x="1346103" y="420317"/>
                  </a:cubicBezTo>
                  <a:cubicBezTo>
                    <a:pt x="1355481" y="379286"/>
                    <a:pt x="1290125" y="275487"/>
                    <a:pt x="1245138" y="205491"/>
                  </a:cubicBezTo>
                  <a:cubicBezTo>
                    <a:pt x="1200151" y="135495"/>
                    <a:pt x="1024598" y="-7869"/>
                    <a:pt x="1076179" y="337"/>
                  </a:cubicBezTo>
                  <a:cubicBezTo>
                    <a:pt x="1127760" y="8543"/>
                    <a:pt x="1437348" y="174962"/>
                    <a:pt x="1575582" y="239488"/>
                  </a:cubicBezTo>
                  <a:cubicBezTo>
                    <a:pt x="1713816" y="304014"/>
                    <a:pt x="1883312" y="306603"/>
                    <a:pt x="1905586" y="387492"/>
                  </a:cubicBezTo>
                  <a:cubicBezTo>
                    <a:pt x="1927860" y="468381"/>
                    <a:pt x="1782983" y="628744"/>
                    <a:pt x="1709225" y="724824"/>
                  </a:cubicBezTo>
                  <a:cubicBezTo>
                    <a:pt x="1635467" y="820904"/>
                    <a:pt x="1541585" y="891291"/>
                    <a:pt x="1463040" y="963974"/>
                  </a:cubicBezTo>
                  <a:cubicBezTo>
                    <a:pt x="1384495" y="1036657"/>
                    <a:pt x="1243818" y="1191402"/>
                    <a:pt x="1237957" y="1160922"/>
                  </a:cubicBezTo>
                  <a:lnTo>
                    <a:pt x="1427871" y="781094"/>
                  </a:lnTo>
                  <a:cubicBezTo>
                    <a:pt x="1206305" y="844399"/>
                    <a:pt x="1121386" y="886896"/>
                    <a:pt x="984739" y="907704"/>
                  </a:cubicBezTo>
                  <a:cubicBezTo>
                    <a:pt x="848092" y="928512"/>
                    <a:pt x="725219" y="910634"/>
                    <a:pt x="607988" y="905945"/>
                  </a:cubicBezTo>
                  <a:cubicBezTo>
                    <a:pt x="490757" y="901256"/>
                    <a:pt x="382685" y="890998"/>
                    <a:pt x="281354" y="879568"/>
                  </a:cubicBezTo>
                  <a:cubicBezTo>
                    <a:pt x="180023" y="868138"/>
                    <a:pt x="93785" y="851433"/>
                    <a:pt x="0" y="837365"/>
                  </a:cubicBezTo>
                  <a:lnTo>
                    <a:pt x="7034" y="366097"/>
                  </a:lnTo>
                  <a:close/>
                </a:path>
              </a:pathLst>
            </a:cu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72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8</a:t>
            </a:fld>
            <a:endParaRPr lang="en-US" dirty="0"/>
          </a:p>
        </p:txBody>
      </p:sp>
      <p:graphicFrame>
        <p:nvGraphicFramePr>
          <p:cNvPr id="16" name="Chart 15"/>
          <p:cNvGraphicFramePr>
            <a:graphicFrameLocks noGrp="1"/>
          </p:cNvGraphicFramePr>
          <p:nvPr>
            <p:extLst>
              <p:ext uri="{D42A27DB-BD31-4B8C-83A1-F6EECF244321}">
                <p14:modId xmlns:p14="http://schemas.microsoft.com/office/powerpoint/2010/main" val="856710625"/>
              </p:ext>
            </p:extLst>
          </p:nvPr>
        </p:nvGraphicFramePr>
        <p:xfrm>
          <a:off x="76200" y="990600"/>
          <a:ext cx="52578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707142" y="4964668"/>
            <a:ext cx="696024" cy="369332"/>
          </a:xfrm>
          <a:prstGeom prst="rect">
            <a:avLst/>
          </a:prstGeom>
          <a:noFill/>
        </p:spPr>
        <p:txBody>
          <a:bodyPr wrap="none" rtlCol="0">
            <a:spAutoFit/>
          </a:bodyPr>
          <a:lstStyle/>
          <a:p>
            <a:r>
              <a:rPr lang="en-US" b="1" dirty="0">
                <a:solidFill>
                  <a:srgbClr val="00B0F0"/>
                </a:solidFill>
              </a:rPr>
              <a:t>Hg(0)</a:t>
            </a:r>
          </a:p>
        </p:txBody>
      </p:sp>
      <p:sp>
        <p:nvSpPr>
          <p:cNvPr id="13" name="TextBox 12"/>
          <p:cNvSpPr txBox="1"/>
          <p:nvPr/>
        </p:nvSpPr>
        <p:spPr>
          <a:xfrm>
            <a:off x="505680" y="152400"/>
            <a:ext cx="4675920" cy="646331"/>
          </a:xfrm>
          <a:prstGeom prst="rect">
            <a:avLst/>
          </a:prstGeom>
          <a:noFill/>
        </p:spPr>
        <p:txBody>
          <a:bodyPr wrap="square" rtlCol="0">
            <a:spAutoFit/>
          </a:bodyPr>
          <a:lstStyle/>
          <a:p>
            <a:pPr algn="ctr"/>
            <a:r>
              <a:rPr lang="en-US" b="1" dirty="0">
                <a:solidFill>
                  <a:schemeClr val="bg1"/>
                </a:solidFill>
              </a:rPr>
              <a:t>Cumulative Fraction of Emissions Deposited </a:t>
            </a:r>
          </a:p>
          <a:p>
            <a:pPr algn="ctr"/>
            <a:r>
              <a:rPr lang="en-US" b="1" dirty="0">
                <a:solidFill>
                  <a:schemeClr val="bg1"/>
                </a:solidFill>
              </a:rPr>
              <a:t>as a Function of Distance from the Source</a:t>
            </a:r>
          </a:p>
        </p:txBody>
      </p:sp>
      <p:sp>
        <p:nvSpPr>
          <p:cNvPr id="25" name="TextBox 24"/>
          <p:cNvSpPr txBox="1"/>
          <p:nvPr/>
        </p:nvSpPr>
        <p:spPr>
          <a:xfrm>
            <a:off x="5870592" y="4524107"/>
            <a:ext cx="3108960" cy="1800493"/>
          </a:xfrm>
          <a:prstGeom prst="rect">
            <a:avLst/>
          </a:prstGeom>
          <a:solidFill>
            <a:srgbClr val="E1F2F3"/>
          </a:solidFill>
          <a:ln w="38100">
            <a:solidFill>
              <a:srgbClr val="00B0F0"/>
            </a:solidFill>
          </a:ln>
        </p:spPr>
        <p:txBody>
          <a:bodyPr wrap="none" rtlCol="0">
            <a:noAutofit/>
          </a:bodyPr>
          <a:lstStyle/>
          <a:p>
            <a:pPr algn="ctr">
              <a:spcBef>
                <a:spcPts val="300"/>
              </a:spcBef>
              <a:spcAft>
                <a:spcPts val="300"/>
              </a:spcAft>
            </a:pPr>
            <a:r>
              <a:rPr lang="en-US" sz="1600" b="1" u="sng" dirty="0">
                <a:solidFill>
                  <a:srgbClr val="0070C0"/>
                </a:solidFill>
              </a:rPr>
              <a:t>Elemental Mercury: Hg(0)</a:t>
            </a:r>
          </a:p>
          <a:p>
            <a:pPr marL="168275" indent="-168275">
              <a:spcBef>
                <a:spcPts val="300"/>
              </a:spcBef>
              <a:spcAft>
                <a:spcPts val="300"/>
              </a:spcAft>
              <a:buFont typeface="Arial" panose="020B0604020202020204" pitchFamily="34" charset="0"/>
              <a:buChar char="•"/>
            </a:pPr>
            <a:r>
              <a:rPr lang="en-US" sz="1400" b="1" dirty="0">
                <a:solidFill>
                  <a:srgbClr val="0070C0"/>
                </a:solidFill>
              </a:rPr>
              <a:t>most of total Hg in atmosphere</a:t>
            </a:r>
          </a:p>
          <a:p>
            <a:pPr marL="168275" indent="-168275">
              <a:spcBef>
                <a:spcPts val="300"/>
              </a:spcBef>
              <a:spcAft>
                <a:spcPts val="300"/>
              </a:spcAft>
              <a:buFont typeface="Arial" panose="020B0604020202020204" pitchFamily="34" charset="0"/>
              <a:buChar char="•"/>
            </a:pPr>
            <a:r>
              <a:rPr lang="en-US" sz="1400" b="1" dirty="0">
                <a:solidFill>
                  <a:srgbClr val="0070C0"/>
                </a:solidFill>
              </a:rPr>
              <a:t>doesn’t easily dry or wet deposit</a:t>
            </a:r>
          </a:p>
          <a:p>
            <a:pPr marL="168275" indent="-168275">
              <a:spcBef>
                <a:spcPts val="300"/>
              </a:spcBef>
              <a:spcAft>
                <a:spcPts val="300"/>
              </a:spcAft>
              <a:buFont typeface="Arial" panose="020B0604020202020204" pitchFamily="34" charset="0"/>
              <a:buChar char="•"/>
            </a:pPr>
            <a:r>
              <a:rPr lang="en-US" sz="1400" b="1" dirty="0">
                <a:solidFill>
                  <a:srgbClr val="0070C0"/>
                </a:solidFill>
              </a:rPr>
              <a:t>atmospheric half-life: ~6-12 months</a:t>
            </a:r>
          </a:p>
          <a:p>
            <a:pPr marL="168275" indent="-168275">
              <a:spcBef>
                <a:spcPts val="300"/>
              </a:spcBef>
              <a:spcAft>
                <a:spcPts val="300"/>
              </a:spcAft>
              <a:buFont typeface="Arial" panose="020B0604020202020204" pitchFamily="34" charset="0"/>
              <a:buChar char="•"/>
            </a:pPr>
            <a:r>
              <a:rPr lang="en-US" sz="1400" b="1" dirty="0">
                <a:solidFill>
                  <a:srgbClr val="0070C0"/>
                </a:solidFill>
              </a:rPr>
              <a:t>relatively small local deposition</a:t>
            </a:r>
          </a:p>
          <a:p>
            <a:pPr marL="168275" indent="-168275">
              <a:spcBef>
                <a:spcPts val="300"/>
              </a:spcBef>
              <a:spcAft>
                <a:spcPts val="300"/>
              </a:spcAft>
              <a:buFont typeface="Arial" panose="020B0604020202020204" pitchFamily="34" charset="0"/>
              <a:buChar char="•"/>
            </a:pPr>
            <a:r>
              <a:rPr lang="en-US" sz="1400" b="1" dirty="0">
                <a:solidFill>
                  <a:srgbClr val="0070C0"/>
                </a:solidFill>
              </a:rPr>
              <a:t>but, global distribution and impacts</a:t>
            </a:r>
          </a:p>
        </p:txBody>
      </p:sp>
      <p:grpSp>
        <p:nvGrpSpPr>
          <p:cNvPr id="30" name="Group 29"/>
          <p:cNvGrpSpPr/>
          <p:nvPr/>
        </p:nvGrpSpPr>
        <p:grpSpPr>
          <a:xfrm>
            <a:off x="4495800" y="381000"/>
            <a:ext cx="5633254" cy="3749040"/>
            <a:chOff x="4196546" y="441960"/>
            <a:chExt cx="5633254" cy="3749040"/>
          </a:xfrm>
        </p:grpSpPr>
        <p:pic>
          <p:nvPicPr>
            <p:cNvPr id="3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96546" y="441960"/>
              <a:ext cx="5633254" cy="374904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Freeform 31"/>
            <p:cNvSpPr/>
            <p:nvPr/>
          </p:nvSpPr>
          <p:spPr>
            <a:xfrm>
              <a:off x="6253946" y="1981200"/>
              <a:ext cx="1554480" cy="457200"/>
            </a:xfrm>
            <a:custGeom>
              <a:avLst/>
              <a:gdLst>
                <a:gd name="connsiteX0" fmla="*/ 42203 w 1948375"/>
                <a:gd name="connsiteY0" fmla="*/ 365760 h 1160585"/>
                <a:gd name="connsiteX1" fmla="*/ 471268 w 1948375"/>
                <a:gd name="connsiteY1" fmla="*/ 429065 h 1160585"/>
                <a:gd name="connsiteX2" fmla="*/ 808892 w 1948375"/>
                <a:gd name="connsiteY2" fmla="*/ 478302 h 1160585"/>
                <a:gd name="connsiteX3" fmla="*/ 1244991 w 1948375"/>
                <a:gd name="connsiteY3" fmla="*/ 436099 h 1160585"/>
                <a:gd name="connsiteX4" fmla="*/ 1392702 w 1948375"/>
                <a:gd name="connsiteY4" fmla="*/ 400930 h 1160585"/>
                <a:gd name="connsiteX5" fmla="*/ 1301262 w 1948375"/>
                <a:gd name="connsiteY5" fmla="*/ 189914 h 1160585"/>
                <a:gd name="connsiteX6" fmla="*/ 1111348 w 1948375"/>
                <a:gd name="connsiteY6" fmla="*/ 0 h 1160585"/>
                <a:gd name="connsiteX7" fmla="*/ 1610751 w 1948375"/>
                <a:gd name="connsiteY7" fmla="*/ 239151 h 1160585"/>
                <a:gd name="connsiteX8" fmla="*/ 1948375 w 1948375"/>
                <a:gd name="connsiteY8" fmla="*/ 337625 h 1160585"/>
                <a:gd name="connsiteX9" fmla="*/ 1744394 w 1948375"/>
                <a:gd name="connsiteY9" fmla="*/ 724487 h 1160585"/>
                <a:gd name="connsiteX10" fmla="*/ 1498209 w 1948375"/>
                <a:gd name="connsiteY10" fmla="*/ 963637 h 1160585"/>
                <a:gd name="connsiteX11" fmla="*/ 1273126 w 1948375"/>
                <a:gd name="connsiteY11" fmla="*/ 1160585 h 1160585"/>
                <a:gd name="connsiteX12" fmla="*/ 1463040 w 1948375"/>
                <a:gd name="connsiteY12" fmla="*/ 780757 h 1160585"/>
                <a:gd name="connsiteX13" fmla="*/ 1019908 w 1948375"/>
                <a:gd name="connsiteY13" fmla="*/ 907367 h 1160585"/>
                <a:gd name="connsiteX14" fmla="*/ 626012 w 1948375"/>
                <a:gd name="connsiteY14" fmla="*/ 928468 h 1160585"/>
                <a:gd name="connsiteX15" fmla="*/ 316523 w 1948375"/>
                <a:gd name="connsiteY15" fmla="*/ 879231 h 1160585"/>
                <a:gd name="connsiteX16" fmla="*/ 35169 w 1948375"/>
                <a:gd name="connsiteY16" fmla="*/ 837028 h 1160585"/>
                <a:gd name="connsiteX17" fmla="*/ 0 w 1948375"/>
                <a:gd name="connsiteY17" fmla="*/ 400930 h 1160585"/>
                <a:gd name="connsiteX18" fmla="*/ 42203 w 1948375"/>
                <a:gd name="connsiteY18"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0585"/>
                <a:gd name="connsiteX1" fmla="*/ 436099 w 1913206"/>
                <a:gd name="connsiteY1" fmla="*/ 429065 h 1160585"/>
                <a:gd name="connsiteX2" fmla="*/ 773723 w 1913206"/>
                <a:gd name="connsiteY2" fmla="*/ 478302 h 1160585"/>
                <a:gd name="connsiteX3" fmla="*/ 1209822 w 1913206"/>
                <a:gd name="connsiteY3" fmla="*/ 436099 h 1160585"/>
                <a:gd name="connsiteX4" fmla="*/ 1357533 w 1913206"/>
                <a:gd name="connsiteY4" fmla="*/ 400930 h 1160585"/>
                <a:gd name="connsiteX5" fmla="*/ 1266093 w 1913206"/>
                <a:gd name="connsiteY5" fmla="*/ 189914 h 1160585"/>
                <a:gd name="connsiteX6" fmla="*/ 1076179 w 1913206"/>
                <a:gd name="connsiteY6" fmla="*/ 0 h 1160585"/>
                <a:gd name="connsiteX7" fmla="*/ 1575582 w 1913206"/>
                <a:gd name="connsiteY7" fmla="*/ 239151 h 1160585"/>
                <a:gd name="connsiteX8" fmla="*/ 1913206 w 1913206"/>
                <a:gd name="connsiteY8" fmla="*/ 337625 h 1160585"/>
                <a:gd name="connsiteX9" fmla="*/ 1709225 w 1913206"/>
                <a:gd name="connsiteY9" fmla="*/ 724487 h 1160585"/>
                <a:gd name="connsiteX10" fmla="*/ 1463040 w 1913206"/>
                <a:gd name="connsiteY10" fmla="*/ 963637 h 1160585"/>
                <a:gd name="connsiteX11" fmla="*/ 1237957 w 1913206"/>
                <a:gd name="connsiteY11" fmla="*/ 1160585 h 1160585"/>
                <a:gd name="connsiteX12" fmla="*/ 1427871 w 1913206"/>
                <a:gd name="connsiteY12" fmla="*/ 780757 h 1160585"/>
                <a:gd name="connsiteX13" fmla="*/ 984739 w 1913206"/>
                <a:gd name="connsiteY13" fmla="*/ 907367 h 1160585"/>
                <a:gd name="connsiteX14" fmla="*/ 590843 w 1913206"/>
                <a:gd name="connsiteY14" fmla="*/ 928468 h 1160585"/>
                <a:gd name="connsiteX15" fmla="*/ 281354 w 1913206"/>
                <a:gd name="connsiteY15" fmla="*/ 879231 h 1160585"/>
                <a:gd name="connsiteX16" fmla="*/ 0 w 1913206"/>
                <a:gd name="connsiteY16" fmla="*/ 837028 h 1160585"/>
                <a:gd name="connsiteX17" fmla="*/ 7034 w 1913206"/>
                <a:gd name="connsiteY17" fmla="*/ 365760 h 1160585"/>
                <a:gd name="connsiteX0" fmla="*/ 7034 w 1913206"/>
                <a:gd name="connsiteY0" fmla="*/ 365760 h 1164510"/>
                <a:gd name="connsiteX1" fmla="*/ 436099 w 1913206"/>
                <a:gd name="connsiteY1" fmla="*/ 429065 h 1164510"/>
                <a:gd name="connsiteX2" fmla="*/ 773723 w 1913206"/>
                <a:gd name="connsiteY2" fmla="*/ 478302 h 1164510"/>
                <a:gd name="connsiteX3" fmla="*/ 1209822 w 1913206"/>
                <a:gd name="connsiteY3" fmla="*/ 436099 h 1164510"/>
                <a:gd name="connsiteX4" fmla="*/ 1357533 w 1913206"/>
                <a:gd name="connsiteY4" fmla="*/ 400930 h 1164510"/>
                <a:gd name="connsiteX5" fmla="*/ 1266093 w 1913206"/>
                <a:gd name="connsiteY5" fmla="*/ 189914 h 1164510"/>
                <a:gd name="connsiteX6" fmla="*/ 1076179 w 1913206"/>
                <a:gd name="connsiteY6" fmla="*/ 0 h 1164510"/>
                <a:gd name="connsiteX7" fmla="*/ 1575582 w 1913206"/>
                <a:gd name="connsiteY7" fmla="*/ 239151 h 1164510"/>
                <a:gd name="connsiteX8" fmla="*/ 1913206 w 1913206"/>
                <a:gd name="connsiteY8" fmla="*/ 337625 h 1164510"/>
                <a:gd name="connsiteX9" fmla="*/ 1709225 w 1913206"/>
                <a:gd name="connsiteY9" fmla="*/ 724487 h 1164510"/>
                <a:gd name="connsiteX10" fmla="*/ 1463040 w 1913206"/>
                <a:gd name="connsiteY10" fmla="*/ 963637 h 1164510"/>
                <a:gd name="connsiteX11" fmla="*/ 1237957 w 1913206"/>
                <a:gd name="connsiteY11" fmla="*/ 1160585 h 1164510"/>
                <a:gd name="connsiteX12" fmla="*/ 1427871 w 1913206"/>
                <a:gd name="connsiteY12" fmla="*/ 780757 h 1164510"/>
                <a:gd name="connsiteX13" fmla="*/ 984739 w 1913206"/>
                <a:gd name="connsiteY13" fmla="*/ 907367 h 1164510"/>
                <a:gd name="connsiteX14" fmla="*/ 590843 w 1913206"/>
                <a:gd name="connsiteY14" fmla="*/ 928468 h 1164510"/>
                <a:gd name="connsiteX15" fmla="*/ 281354 w 1913206"/>
                <a:gd name="connsiteY15" fmla="*/ 879231 h 1164510"/>
                <a:gd name="connsiteX16" fmla="*/ 0 w 1913206"/>
                <a:gd name="connsiteY16" fmla="*/ 837028 h 1164510"/>
                <a:gd name="connsiteX17" fmla="*/ 7034 w 1913206"/>
                <a:gd name="connsiteY17" fmla="*/ 365760 h 1164510"/>
                <a:gd name="connsiteX0" fmla="*/ 7034 w 1915421"/>
                <a:gd name="connsiteY0" fmla="*/ 365760 h 1164510"/>
                <a:gd name="connsiteX1" fmla="*/ 436099 w 1915421"/>
                <a:gd name="connsiteY1" fmla="*/ 429065 h 1164510"/>
                <a:gd name="connsiteX2" fmla="*/ 773723 w 1915421"/>
                <a:gd name="connsiteY2" fmla="*/ 478302 h 1164510"/>
                <a:gd name="connsiteX3" fmla="*/ 1209822 w 1915421"/>
                <a:gd name="connsiteY3" fmla="*/ 436099 h 1164510"/>
                <a:gd name="connsiteX4" fmla="*/ 1357533 w 1915421"/>
                <a:gd name="connsiteY4" fmla="*/ 400930 h 1164510"/>
                <a:gd name="connsiteX5" fmla="*/ 1266093 w 1915421"/>
                <a:gd name="connsiteY5" fmla="*/ 189914 h 1164510"/>
                <a:gd name="connsiteX6" fmla="*/ 1076179 w 1915421"/>
                <a:gd name="connsiteY6" fmla="*/ 0 h 1164510"/>
                <a:gd name="connsiteX7" fmla="*/ 1575582 w 1915421"/>
                <a:gd name="connsiteY7" fmla="*/ 239151 h 1164510"/>
                <a:gd name="connsiteX8" fmla="*/ 1913206 w 1915421"/>
                <a:gd name="connsiteY8" fmla="*/ 337625 h 1164510"/>
                <a:gd name="connsiteX9" fmla="*/ 1709225 w 1915421"/>
                <a:gd name="connsiteY9" fmla="*/ 724487 h 1164510"/>
                <a:gd name="connsiteX10" fmla="*/ 1463040 w 1915421"/>
                <a:gd name="connsiteY10" fmla="*/ 963637 h 1164510"/>
                <a:gd name="connsiteX11" fmla="*/ 1237957 w 1915421"/>
                <a:gd name="connsiteY11" fmla="*/ 1160585 h 1164510"/>
                <a:gd name="connsiteX12" fmla="*/ 1427871 w 1915421"/>
                <a:gd name="connsiteY12" fmla="*/ 780757 h 1164510"/>
                <a:gd name="connsiteX13" fmla="*/ 984739 w 1915421"/>
                <a:gd name="connsiteY13" fmla="*/ 907367 h 1164510"/>
                <a:gd name="connsiteX14" fmla="*/ 590843 w 1915421"/>
                <a:gd name="connsiteY14" fmla="*/ 928468 h 1164510"/>
                <a:gd name="connsiteX15" fmla="*/ 281354 w 1915421"/>
                <a:gd name="connsiteY15" fmla="*/ 879231 h 1164510"/>
                <a:gd name="connsiteX16" fmla="*/ 0 w 1915421"/>
                <a:gd name="connsiteY16" fmla="*/ 837028 h 1164510"/>
                <a:gd name="connsiteX17" fmla="*/ 7034 w 1915421"/>
                <a:gd name="connsiteY17" fmla="*/ 365760 h 1164510"/>
                <a:gd name="connsiteX0" fmla="*/ 7034 w 1915421"/>
                <a:gd name="connsiteY0" fmla="*/ 365760 h 1164510"/>
                <a:gd name="connsiteX1" fmla="*/ 436099 w 1915421"/>
                <a:gd name="connsiteY1" fmla="*/ 429065 h 1164510"/>
                <a:gd name="connsiteX2" fmla="*/ 773723 w 1915421"/>
                <a:gd name="connsiteY2" fmla="*/ 478302 h 1164510"/>
                <a:gd name="connsiteX3" fmla="*/ 1209822 w 1915421"/>
                <a:gd name="connsiteY3" fmla="*/ 436099 h 1164510"/>
                <a:gd name="connsiteX4" fmla="*/ 1357533 w 1915421"/>
                <a:gd name="connsiteY4" fmla="*/ 400930 h 1164510"/>
                <a:gd name="connsiteX5" fmla="*/ 1266093 w 1915421"/>
                <a:gd name="connsiteY5" fmla="*/ 189914 h 1164510"/>
                <a:gd name="connsiteX6" fmla="*/ 1076179 w 1915421"/>
                <a:gd name="connsiteY6" fmla="*/ 0 h 1164510"/>
                <a:gd name="connsiteX7" fmla="*/ 1575582 w 1915421"/>
                <a:gd name="connsiteY7" fmla="*/ 239151 h 1164510"/>
                <a:gd name="connsiteX8" fmla="*/ 1913206 w 1915421"/>
                <a:gd name="connsiteY8" fmla="*/ 337625 h 1164510"/>
                <a:gd name="connsiteX9" fmla="*/ 1709225 w 1915421"/>
                <a:gd name="connsiteY9" fmla="*/ 724487 h 1164510"/>
                <a:gd name="connsiteX10" fmla="*/ 1463040 w 1915421"/>
                <a:gd name="connsiteY10" fmla="*/ 963637 h 1164510"/>
                <a:gd name="connsiteX11" fmla="*/ 1237957 w 1915421"/>
                <a:gd name="connsiteY11" fmla="*/ 1160585 h 1164510"/>
                <a:gd name="connsiteX12" fmla="*/ 1427871 w 1915421"/>
                <a:gd name="connsiteY12" fmla="*/ 780757 h 1164510"/>
                <a:gd name="connsiteX13" fmla="*/ 984739 w 1915421"/>
                <a:gd name="connsiteY13" fmla="*/ 907367 h 1164510"/>
                <a:gd name="connsiteX14" fmla="*/ 590843 w 1915421"/>
                <a:gd name="connsiteY14" fmla="*/ 928468 h 1164510"/>
                <a:gd name="connsiteX15" fmla="*/ 281354 w 1915421"/>
                <a:gd name="connsiteY15" fmla="*/ 879231 h 1164510"/>
                <a:gd name="connsiteX16" fmla="*/ 0 w 1915421"/>
                <a:gd name="connsiteY16" fmla="*/ 837028 h 1164510"/>
                <a:gd name="connsiteX17" fmla="*/ 7034 w 1915421"/>
                <a:gd name="connsiteY17" fmla="*/ 365760 h 1164510"/>
                <a:gd name="connsiteX0" fmla="*/ 7034 w 1915421"/>
                <a:gd name="connsiteY0" fmla="*/ 365760 h 1164510"/>
                <a:gd name="connsiteX1" fmla="*/ 436099 w 1915421"/>
                <a:gd name="connsiteY1" fmla="*/ 429065 h 1164510"/>
                <a:gd name="connsiteX2" fmla="*/ 773723 w 1915421"/>
                <a:gd name="connsiteY2" fmla="*/ 478302 h 1164510"/>
                <a:gd name="connsiteX3" fmla="*/ 1209822 w 1915421"/>
                <a:gd name="connsiteY3" fmla="*/ 436099 h 1164510"/>
                <a:gd name="connsiteX4" fmla="*/ 1357533 w 1915421"/>
                <a:gd name="connsiteY4" fmla="*/ 400930 h 1164510"/>
                <a:gd name="connsiteX5" fmla="*/ 1266093 w 1915421"/>
                <a:gd name="connsiteY5" fmla="*/ 189914 h 1164510"/>
                <a:gd name="connsiteX6" fmla="*/ 1076179 w 1915421"/>
                <a:gd name="connsiteY6" fmla="*/ 0 h 1164510"/>
                <a:gd name="connsiteX7" fmla="*/ 1575582 w 1915421"/>
                <a:gd name="connsiteY7" fmla="*/ 239151 h 1164510"/>
                <a:gd name="connsiteX8" fmla="*/ 1913206 w 1915421"/>
                <a:gd name="connsiteY8" fmla="*/ 337625 h 1164510"/>
                <a:gd name="connsiteX9" fmla="*/ 1709225 w 1915421"/>
                <a:gd name="connsiteY9" fmla="*/ 724487 h 1164510"/>
                <a:gd name="connsiteX10" fmla="*/ 1463040 w 1915421"/>
                <a:gd name="connsiteY10" fmla="*/ 963637 h 1164510"/>
                <a:gd name="connsiteX11" fmla="*/ 1237957 w 1915421"/>
                <a:gd name="connsiteY11" fmla="*/ 1160585 h 1164510"/>
                <a:gd name="connsiteX12" fmla="*/ 1427871 w 1915421"/>
                <a:gd name="connsiteY12" fmla="*/ 780757 h 1164510"/>
                <a:gd name="connsiteX13" fmla="*/ 984739 w 1915421"/>
                <a:gd name="connsiteY13" fmla="*/ 907367 h 1164510"/>
                <a:gd name="connsiteX14" fmla="*/ 590843 w 1915421"/>
                <a:gd name="connsiteY14" fmla="*/ 928468 h 1164510"/>
                <a:gd name="connsiteX15" fmla="*/ 281354 w 1915421"/>
                <a:gd name="connsiteY15" fmla="*/ 879231 h 1164510"/>
                <a:gd name="connsiteX16" fmla="*/ 0 w 1915421"/>
                <a:gd name="connsiteY16" fmla="*/ 837028 h 1164510"/>
                <a:gd name="connsiteX17" fmla="*/ 7034 w 1915421"/>
                <a:gd name="connsiteY17" fmla="*/ 365760 h 1164510"/>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15421"/>
                <a:gd name="connsiteY0" fmla="*/ 366127 h 1164877"/>
                <a:gd name="connsiteX1" fmla="*/ 436099 w 1915421"/>
                <a:gd name="connsiteY1" fmla="*/ 429432 h 1164877"/>
                <a:gd name="connsiteX2" fmla="*/ 773723 w 1915421"/>
                <a:gd name="connsiteY2" fmla="*/ 478669 h 1164877"/>
                <a:gd name="connsiteX3" fmla="*/ 1209822 w 1915421"/>
                <a:gd name="connsiteY3" fmla="*/ 436466 h 1164877"/>
                <a:gd name="connsiteX4" fmla="*/ 1357533 w 1915421"/>
                <a:gd name="connsiteY4" fmla="*/ 401297 h 1164877"/>
                <a:gd name="connsiteX5" fmla="*/ 1266093 w 1915421"/>
                <a:gd name="connsiteY5" fmla="*/ 190281 h 1164877"/>
                <a:gd name="connsiteX6" fmla="*/ 1076179 w 1915421"/>
                <a:gd name="connsiteY6" fmla="*/ 367 h 1164877"/>
                <a:gd name="connsiteX7" fmla="*/ 1575582 w 1915421"/>
                <a:gd name="connsiteY7" fmla="*/ 239518 h 1164877"/>
                <a:gd name="connsiteX8" fmla="*/ 1913206 w 1915421"/>
                <a:gd name="connsiteY8" fmla="*/ 337992 h 1164877"/>
                <a:gd name="connsiteX9" fmla="*/ 1709225 w 1915421"/>
                <a:gd name="connsiteY9" fmla="*/ 724854 h 1164877"/>
                <a:gd name="connsiteX10" fmla="*/ 1463040 w 1915421"/>
                <a:gd name="connsiteY10" fmla="*/ 964004 h 1164877"/>
                <a:gd name="connsiteX11" fmla="*/ 1237957 w 1915421"/>
                <a:gd name="connsiteY11" fmla="*/ 1160952 h 1164877"/>
                <a:gd name="connsiteX12" fmla="*/ 1427871 w 1915421"/>
                <a:gd name="connsiteY12" fmla="*/ 781124 h 1164877"/>
                <a:gd name="connsiteX13" fmla="*/ 984739 w 1915421"/>
                <a:gd name="connsiteY13" fmla="*/ 907734 h 1164877"/>
                <a:gd name="connsiteX14" fmla="*/ 590843 w 1915421"/>
                <a:gd name="connsiteY14" fmla="*/ 928835 h 1164877"/>
                <a:gd name="connsiteX15" fmla="*/ 281354 w 1915421"/>
                <a:gd name="connsiteY15" fmla="*/ 879598 h 1164877"/>
                <a:gd name="connsiteX16" fmla="*/ 0 w 1915421"/>
                <a:gd name="connsiteY16" fmla="*/ 837395 h 1164877"/>
                <a:gd name="connsiteX17" fmla="*/ 7034 w 1915421"/>
                <a:gd name="connsiteY17" fmla="*/ 366127 h 1164877"/>
                <a:gd name="connsiteX0" fmla="*/ 7034 w 1907888"/>
                <a:gd name="connsiteY0" fmla="*/ 366127 h 1164877"/>
                <a:gd name="connsiteX1" fmla="*/ 436099 w 1907888"/>
                <a:gd name="connsiteY1" fmla="*/ 429432 h 1164877"/>
                <a:gd name="connsiteX2" fmla="*/ 773723 w 1907888"/>
                <a:gd name="connsiteY2" fmla="*/ 478669 h 1164877"/>
                <a:gd name="connsiteX3" fmla="*/ 1209822 w 1907888"/>
                <a:gd name="connsiteY3" fmla="*/ 436466 h 1164877"/>
                <a:gd name="connsiteX4" fmla="*/ 1357533 w 1907888"/>
                <a:gd name="connsiteY4" fmla="*/ 401297 h 1164877"/>
                <a:gd name="connsiteX5" fmla="*/ 1266093 w 1907888"/>
                <a:gd name="connsiteY5" fmla="*/ 190281 h 1164877"/>
                <a:gd name="connsiteX6" fmla="*/ 1076179 w 1907888"/>
                <a:gd name="connsiteY6" fmla="*/ 367 h 1164877"/>
                <a:gd name="connsiteX7" fmla="*/ 1575582 w 1907888"/>
                <a:gd name="connsiteY7" fmla="*/ 239518 h 1164877"/>
                <a:gd name="connsiteX8" fmla="*/ 1905586 w 1907888"/>
                <a:gd name="connsiteY8" fmla="*/ 387522 h 1164877"/>
                <a:gd name="connsiteX9" fmla="*/ 1709225 w 1907888"/>
                <a:gd name="connsiteY9" fmla="*/ 724854 h 1164877"/>
                <a:gd name="connsiteX10" fmla="*/ 1463040 w 1907888"/>
                <a:gd name="connsiteY10" fmla="*/ 964004 h 1164877"/>
                <a:gd name="connsiteX11" fmla="*/ 1237957 w 1907888"/>
                <a:gd name="connsiteY11" fmla="*/ 1160952 h 1164877"/>
                <a:gd name="connsiteX12" fmla="*/ 1427871 w 1907888"/>
                <a:gd name="connsiteY12" fmla="*/ 781124 h 1164877"/>
                <a:gd name="connsiteX13" fmla="*/ 984739 w 1907888"/>
                <a:gd name="connsiteY13" fmla="*/ 907734 h 1164877"/>
                <a:gd name="connsiteX14" fmla="*/ 590843 w 1907888"/>
                <a:gd name="connsiteY14" fmla="*/ 928835 h 1164877"/>
                <a:gd name="connsiteX15" fmla="*/ 281354 w 1907888"/>
                <a:gd name="connsiteY15" fmla="*/ 879598 h 1164877"/>
                <a:gd name="connsiteX16" fmla="*/ 0 w 1907888"/>
                <a:gd name="connsiteY16" fmla="*/ 837395 h 1164877"/>
                <a:gd name="connsiteX17" fmla="*/ 7034 w 1907888"/>
                <a:gd name="connsiteY17" fmla="*/ 366127 h 1164877"/>
                <a:gd name="connsiteX0" fmla="*/ 7034 w 1907888"/>
                <a:gd name="connsiteY0" fmla="*/ 366091 h 1164841"/>
                <a:gd name="connsiteX1" fmla="*/ 436099 w 1907888"/>
                <a:gd name="connsiteY1" fmla="*/ 429396 h 1164841"/>
                <a:gd name="connsiteX2" fmla="*/ 773723 w 1907888"/>
                <a:gd name="connsiteY2" fmla="*/ 478633 h 1164841"/>
                <a:gd name="connsiteX3" fmla="*/ 1209822 w 1907888"/>
                <a:gd name="connsiteY3" fmla="*/ 43643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590843 w 1907888"/>
                <a:gd name="connsiteY14" fmla="*/ 92879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209822 w 1907888"/>
                <a:gd name="connsiteY3" fmla="*/ 43643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590843 w 1907888"/>
                <a:gd name="connsiteY14" fmla="*/ 92879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209822 w 1907888"/>
                <a:gd name="connsiteY3" fmla="*/ 43643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607988 w 1907888"/>
                <a:gd name="connsiteY14" fmla="*/ 90593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154577 w 1907888"/>
                <a:gd name="connsiteY3" fmla="*/ 415475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607988 w 1907888"/>
                <a:gd name="connsiteY14" fmla="*/ 90593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1 h 1164841"/>
                <a:gd name="connsiteX1" fmla="*/ 436099 w 1907888"/>
                <a:gd name="connsiteY1" fmla="*/ 429396 h 1164841"/>
                <a:gd name="connsiteX2" fmla="*/ 788963 w 1907888"/>
                <a:gd name="connsiteY2" fmla="*/ 455773 h 1164841"/>
                <a:gd name="connsiteX3" fmla="*/ 1160292 w 1907888"/>
                <a:gd name="connsiteY3" fmla="*/ 447860 h 1164841"/>
                <a:gd name="connsiteX4" fmla="*/ 1357533 w 1907888"/>
                <a:gd name="connsiteY4" fmla="*/ 401261 h 1164841"/>
                <a:gd name="connsiteX5" fmla="*/ 1245138 w 1907888"/>
                <a:gd name="connsiteY5" fmla="*/ 205485 h 1164841"/>
                <a:gd name="connsiteX6" fmla="*/ 1076179 w 1907888"/>
                <a:gd name="connsiteY6" fmla="*/ 331 h 1164841"/>
                <a:gd name="connsiteX7" fmla="*/ 1575582 w 1907888"/>
                <a:gd name="connsiteY7" fmla="*/ 239482 h 1164841"/>
                <a:gd name="connsiteX8" fmla="*/ 1905586 w 1907888"/>
                <a:gd name="connsiteY8" fmla="*/ 387486 h 1164841"/>
                <a:gd name="connsiteX9" fmla="*/ 1709225 w 1907888"/>
                <a:gd name="connsiteY9" fmla="*/ 724818 h 1164841"/>
                <a:gd name="connsiteX10" fmla="*/ 1463040 w 1907888"/>
                <a:gd name="connsiteY10" fmla="*/ 963968 h 1164841"/>
                <a:gd name="connsiteX11" fmla="*/ 1237957 w 1907888"/>
                <a:gd name="connsiteY11" fmla="*/ 1160916 h 1164841"/>
                <a:gd name="connsiteX12" fmla="*/ 1427871 w 1907888"/>
                <a:gd name="connsiteY12" fmla="*/ 781088 h 1164841"/>
                <a:gd name="connsiteX13" fmla="*/ 984739 w 1907888"/>
                <a:gd name="connsiteY13" fmla="*/ 907698 h 1164841"/>
                <a:gd name="connsiteX14" fmla="*/ 607988 w 1907888"/>
                <a:gd name="connsiteY14" fmla="*/ 905939 h 1164841"/>
                <a:gd name="connsiteX15" fmla="*/ 281354 w 1907888"/>
                <a:gd name="connsiteY15" fmla="*/ 879562 h 1164841"/>
                <a:gd name="connsiteX16" fmla="*/ 0 w 1907888"/>
                <a:gd name="connsiteY16" fmla="*/ 837359 h 1164841"/>
                <a:gd name="connsiteX17" fmla="*/ 7034 w 1907888"/>
                <a:gd name="connsiteY17" fmla="*/ 366091 h 1164841"/>
                <a:gd name="connsiteX0" fmla="*/ 7034 w 1907888"/>
                <a:gd name="connsiteY0" fmla="*/ 366097 h 1164847"/>
                <a:gd name="connsiteX1" fmla="*/ 436099 w 1907888"/>
                <a:gd name="connsiteY1" fmla="*/ 429402 h 1164847"/>
                <a:gd name="connsiteX2" fmla="*/ 788963 w 1907888"/>
                <a:gd name="connsiteY2" fmla="*/ 455779 h 1164847"/>
                <a:gd name="connsiteX3" fmla="*/ 1160292 w 1907888"/>
                <a:gd name="connsiteY3" fmla="*/ 447866 h 1164847"/>
                <a:gd name="connsiteX4" fmla="*/ 1346103 w 1907888"/>
                <a:gd name="connsiteY4" fmla="*/ 420317 h 1164847"/>
                <a:gd name="connsiteX5" fmla="*/ 1245138 w 1907888"/>
                <a:gd name="connsiteY5" fmla="*/ 205491 h 1164847"/>
                <a:gd name="connsiteX6" fmla="*/ 1076179 w 1907888"/>
                <a:gd name="connsiteY6" fmla="*/ 337 h 1164847"/>
                <a:gd name="connsiteX7" fmla="*/ 1575582 w 1907888"/>
                <a:gd name="connsiteY7" fmla="*/ 239488 h 1164847"/>
                <a:gd name="connsiteX8" fmla="*/ 1905586 w 1907888"/>
                <a:gd name="connsiteY8" fmla="*/ 387492 h 1164847"/>
                <a:gd name="connsiteX9" fmla="*/ 1709225 w 1907888"/>
                <a:gd name="connsiteY9" fmla="*/ 724824 h 1164847"/>
                <a:gd name="connsiteX10" fmla="*/ 1463040 w 1907888"/>
                <a:gd name="connsiteY10" fmla="*/ 963974 h 1164847"/>
                <a:gd name="connsiteX11" fmla="*/ 1237957 w 1907888"/>
                <a:gd name="connsiteY11" fmla="*/ 1160922 h 1164847"/>
                <a:gd name="connsiteX12" fmla="*/ 1427871 w 1907888"/>
                <a:gd name="connsiteY12" fmla="*/ 781094 h 1164847"/>
                <a:gd name="connsiteX13" fmla="*/ 984739 w 1907888"/>
                <a:gd name="connsiteY13" fmla="*/ 907704 h 1164847"/>
                <a:gd name="connsiteX14" fmla="*/ 607988 w 1907888"/>
                <a:gd name="connsiteY14" fmla="*/ 905945 h 1164847"/>
                <a:gd name="connsiteX15" fmla="*/ 281354 w 1907888"/>
                <a:gd name="connsiteY15" fmla="*/ 879568 h 1164847"/>
                <a:gd name="connsiteX16" fmla="*/ 0 w 1907888"/>
                <a:gd name="connsiteY16" fmla="*/ 837365 h 1164847"/>
                <a:gd name="connsiteX17" fmla="*/ 7034 w 1907888"/>
                <a:gd name="connsiteY17" fmla="*/ 366097 h 116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7888" h="1164847">
                  <a:moveTo>
                    <a:pt x="7034" y="366097"/>
                  </a:moveTo>
                  <a:cubicBezTo>
                    <a:pt x="150056" y="387199"/>
                    <a:pt x="305778" y="414455"/>
                    <a:pt x="436099" y="429402"/>
                  </a:cubicBezTo>
                  <a:cubicBezTo>
                    <a:pt x="566420" y="444349"/>
                    <a:pt x="668264" y="452702"/>
                    <a:pt x="788963" y="455779"/>
                  </a:cubicBezTo>
                  <a:cubicBezTo>
                    <a:pt x="909662" y="458856"/>
                    <a:pt x="1067435" y="453776"/>
                    <a:pt x="1160292" y="447866"/>
                  </a:cubicBezTo>
                  <a:cubicBezTo>
                    <a:pt x="1253149" y="441956"/>
                    <a:pt x="1336725" y="461348"/>
                    <a:pt x="1346103" y="420317"/>
                  </a:cubicBezTo>
                  <a:cubicBezTo>
                    <a:pt x="1355481" y="379286"/>
                    <a:pt x="1290125" y="275487"/>
                    <a:pt x="1245138" y="205491"/>
                  </a:cubicBezTo>
                  <a:cubicBezTo>
                    <a:pt x="1200151" y="135495"/>
                    <a:pt x="1024598" y="-7869"/>
                    <a:pt x="1076179" y="337"/>
                  </a:cubicBezTo>
                  <a:cubicBezTo>
                    <a:pt x="1127760" y="8543"/>
                    <a:pt x="1437348" y="174962"/>
                    <a:pt x="1575582" y="239488"/>
                  </a:cubicBezTo>
                  <a:cubicBezTo>
                    <a:pt x="1713816" y="304014"/>
                    <a:pt x="1883312" y="306603"/>
                    <a:pt x="1905586" y="387492"/>
                  </a:cubicBezTo>
                  <a:cubicBezTo>
                    <a:pt x="1927860" y="468381"/>
                    <a:pt x="1782983" y="628744"/>
                    <a:pt x="1709225" y="724824"/>
                  </a:cubicBezTo>
                  <a:cubicBezTo>
                    <a:pt x="1635467" y="820904"/>
                    <a:pt x="1541585" y="891291"/>
                    <a:pt x="1463040" y="963974"/>
                  </a:cubicBezTo>
                  <a:cubicBezTo>
                    <a:pt x="1384495" y="1036657"/>
                    <a:pt x="1243818" y="1191402"/>
                    <a:pt x="1237957" y="1160922"/>
                  </a:cubicBezTo>
                  <a:lnTo>
                    <a:pt x="1427871" y="781094"/>
                  </a:lnTo>
                  <a:cubicBezTo>
                    <a:pt x="1206305" y="844399"/>
                    <a:pt x="1121386" y="886896"/>
                    <a:pt x="984739" y="907704"/>
                  </a:cubicBezTo>
                  <a:cubicBezTo>
                    <a:pt x="848092" y="928512"/>
                    <a:pt x="725219" y="910634"/>
                    <a:pt x="607988" y="905945"/>
                  </a:cubicBezTo>
                  <a:cubicBezTo>
                    <a:pt x="490757" y="901256"/>
                    <a:pt x="382685" y="890998"/>
                    <a:pt x="281354" y="879568"/>
                  </a:cubicBezTo>
                  <a:cubicBezTo>
                    <a:pt x="180023" y="868138"/>
                    <a:pt x="93785" y="851433"/>
                    <a:pt x="0" y="837365"/>
                  </a:cubicBezTo>
                  <a:lnTo>
                    <a:pt x="7034" y="3660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9000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9</a:t>
            </a:fld>
            <a:endParaRPr lang="en-US" dirty="0"/>
          </a:p>
        </p:txBody>
      </p:sp>
      <p:graphicFrame>
        <p:nvGraphicFramePr>
          <p:cNvPr id="16" name="Chart 15"/>
          <p:cNvGraphicFramePr>
            <a:graphicFrameLocks noGrp="1"/>
          </p:cNvGraphicFramePr>
          <p:nvPr>
            <p:extLst>
              <p:ext uri="{D42A27DB-BD31-4B8C-83A1-F6EECF244321}">
                <p14:modId xmlns:p14="http://schemas.microsoft.com/office/powerpoint/2010/main" val="1614636549"/>
              </p:ext>
            </p:extLst>
          </p:nvPr>
        </p:nvGraphicFramePr>
        <p:xfrm>
          <a:off x="76200" y="990600"/>
          <a:ext cx="52578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707142" y="4964668"/>
            <a:ext cx="696024" cy="369332"/>
          </a:xfrm>
          <a:prstGeom prst="rect">
            <a:avLst/>
          </a:prstGeom>
          <a:noFill/>
        </p:spPr>
        <p:txBody>
          <a:bodyPr wrap="none" rtlCol="0">
            <a:spAutoFit/>
          </a:bodyPr>
          <a:lstStyle/>
          <a:p>
            <a:r>
              <a:rPr lang="en-US" b="1" dirty="0">
                <a:solidFill>
                  <a:srgbClr val="00B0F0"/>
                </a:solidFill>
              </a:rPr>
              <a:t>Hg(0)</a:t>
            </a:r>
          </a:p>
        </p:txBody>
      </p:sp>
      <p:sp>
        <p:nvSpPr>
          <p:cNvPr id="18" name="TextBox 17"/>
          <p:cNvSpPr txBox="1"/>
          <p:nvPr/>
        </p:nvSpPr>
        <p:spPr>
          <a:xfrm>
            <a:off x="4703298" y="2971800"/>
            <a:ext cx="707245" cy="369332"/>
          </a:xfrm>
          <a:prstGeom prst="rect">
            <a:avLst/>
          </a:prstGeom>
          <a:noFill/>
        </p:spPr>
        <p:txBody>
          <a:bodyPr wrap="none" rtlCol="0">
            <a:spAutoFit/>
          </a:bodyPr>
          <a:lstStyle/>
          <a:p>
            <a:r>
              <a:rPr lang="en-US" b="1" dirty="0">
                <a:solidFill>
                  <a:srgbClr val="75FF75"/>
                </a:solidFill>
              </a:rPr>
              <a:t>Hg(p)</a:t>
            </a:r>
          </a:p>
        </p:txBody>
      </p:sp>
      <p:sp>
        <p:nvSpPr>
          <p:cNvPr id="13" name="TextBox 12"/>
          <p:cNvSpPr txBox="1"/>
          <p:nvPr/>
        </p:nvSpPr>
        <p:spPr>
          <a:xfrm>
            <a:off x="505680" y="152400"/>
            <a:ext cx="4675920" cy="646331"/>
          </a:xfrm>
          <a:prstGeom prst="rect">
            <a:avLst/>
          </a:prstGeom>
          <a:noFill/>
        </p:spPr>
        <p:txBody>
          <a:bodyPr wrap="square" rtlCol="0">
            <a:spAutoFit/>
          </a:bodyPr>
          <a:lstStyle/>
          <a:p>
            <a:pPr algn="ctr"/>
            <a:r>
              <a:rPr lang="en-US" b="1" dirty="0">
                <a:solidFill>
                  <a:schemeClr val="bg1"/>
                </a:solidFill>
              </a:rPr>
              <a:t>Cumulative Fraction of Emissions Deposited </a:t>
            </a:r>
          </a:p>
          <a:p>
            <a:pPr algn="ctr"/>
            <a:r>
              <a:rPr lang="en-US" b="1" dirty="0">
                <a:solidFill>
                  <a:schemeClr val="bg1"/>
                </a:solidFill>
              </a:rPr>
              <a:t>as a Function of Distance from the Source</a:t>
            </a:r>
          </a:p>
        </p:txBody>
      </p:sp>
      <p:sp>
        <p:nvSpPr>
          <p:cNvPr id="15" name="TextBox 14"/>
          <p:cNvSpPr txBox="1"/>
          <p:nvPr/>
        </p:nvSpPr>
        <p:spPr>
          <a:xfrm>
            <a:off x="5870592" y="2522547"/>
            <a:ext cx="3108960" cy="1800493"/>
          </a:xfrm>
          <a:prstGeom prst="rect">
            <a:avLst/>
          </a:prstGeom>
          <a:solidFill>
            <a:srgbClr val="CCFFCC"/>
          </a:solidFill>
          <a:ln w="38100">
            <a:solidFill>
              <a:srgbClr val="00B050"/>
            </a:solidFill>
          </a:ln>
        </p:spPr>
        <p:txBody>
          <a:bodyPr wrap="none" rtlCol="0">
            <a:noAutofit/>
          </a:bodyPr>
          <a:lstStyle/>
          <a:p>
            <a:pPr algn="ctr">
              <a:spcBef>
                <a:spcPts val="300"/>
              </a:spcBef>
              <a:spcAft>
                <a:spcPts val="300"/>
              </a:spcAft>
            </a:pPr>
            <a:r>
              <a:rPr lang="en-US" sz="1600" b="1" u="sng" dirty="0">
                <a:solidFill>
                  <a:srgbClr val="005400"/>
                </a:solidFill>
              </a:rPr>
              <a:t>Particulate Mercury: Hg(p)</a:t>
            </a:r>
          </a:p>
          <a:p>
            <a:pPr marL="168275" indent="-168275">
              <a:spcBef>
                <a:spcPts val="300"/>
              </a:spcBef>
              <a:spcAft>
                <a:spcPts val="300"/>
              </a:spcAft>
              <a:buFont typeface="Arial" panose="020B0604020202020204" pitchFamily="34" charset="0"/>
              <a:buChar char="•"/>
            </a:pPr>
            <a:r>
              <a:rPr lang="en-US" sz="1400" b="1" dirty="0">
                <a:solidFill>
                  <a:srgbClr val="005400"/>
                </a:solidFill>
              </a:rPr>
              <a:t>a few % of total atmos. Hg</a:t>
            </a:r>
          </a:p>
          <a:p>
            <a:pPr marL="168275" indent="-168275">
              <a:spcBef>
                <a:spcPts val="300"/>
              </a:spcBef>
              <a:spcAft>
                <a:spcPts val="300"/>
              </a:spcAft>
              <a:buFont typeface="Arial" panose="020B0604020202020204" pitchFamily="34" charset="0"/>
              <a:buChar char="•"/>
            </a:pPr>
            <a:r>
              <a:rPr lang="en-US" sz="1400" b="1" dirty="0">
                <a:solidFill>
                  <a:srgbClr val="005400"/>
                </a:solidFill>
              </a:rPr>
              <a:t>Hg in/on atmos. particles</a:t>
            </a:r>
          </a:p>
          <a:p>
            <a:pPr marL="168275" indent="-168275">
              <a:spcBef>
                <a:spcPts val="300"/>
              </a:spcBef>
              <a:spcAft>
                <a:spcPts val="300"/>
              </a:spcAft>
              <a:buFont typeface="Arial" panose="020B0604020202020204" pitchFamily="34" charset="0"/>
              <a:buChar char="•"/>
            </a:pPr>
            <a:r>
              <a:rPr lang="en-US" sz="1400" b="1" dirty="0">
                <a:solidFill>
                  <a:srgbClr val="005400"/>
                </a:solidFill>
              </a:rPr>
              <a:t>atmospheric half-life: ~weeks</a:t>
            </a:r>
          </a:p>
          <a:p>
            <a:pPr marL="168275" indent="-168275">
              <a:spcBef>
                <a:spcPts val="300"/>
              </a:spcBef>
              <a:spcAft>
                <a:spcPts val="300"/>
              </a:spcAft>
              <a:buFont typeface="Arial" panose="020B0604020202020204" pitchFamily="34" charset="0"/>
              <a:buChar char="•"/>
            </a:pPr>
            <a:r>
              <a:rPr lang="en-US" sz="1400" b="1" dirty="0" err="1">
                <a:solidFill>
                  <a:srgbClr val="005400"/>
                </a:solidFill>
              </a:rPr>
              <a:t>bioavailabilty</a:t>
            </a:r>
            <a:r>
              <a:rPr lang="en-US" sz="1400" b="1" dirty="0">
                <a:solidFill>
                  <a:srgbClr val="005400"/>
                </a:solidFill>
              </a:rPr>
              <a:t>?</a:t>
            </a:r>
          </a:p>
          <a:p>
            <a:pPr marL="168275" indent="-168275">
              <a:spcBef>
                <a:spcPts val="300"/>
              </a:spcBef>
              <a:spcAft>
                <a:spcPts val="300"/>
              </a:spcAft>
              <a:buFont typeface="Arial" panose="020B0604020202020204" pitchFamily="34" charset="0"/>
              <a:buChar char="•"/>
            </a:pPr>
            <a:r>
              <a:rPr lang="en-US" sz="1400" b="1" dirty="0">
                <a:solidFill>
                  <a:srgbClr val="005400"/>
                </a:solidFill>
              </a:rPr>
              <a:t>moderate local deposition</a:t>
            </a:r>
          </a:p>
        </p:txBody>
      </p:sp>
      <p:sp>
        <p:nvSpPr>
          <p:cNvPr id="17" name="TextBox 16"/>
          <p:cNvSpPr txBox="1"/>
          <p:nvPr/>
        </p:nvSpPr>
        <p:spPr>
          <a:xfrm>
            <a:off x="5870592" y="4524107"/>
            <a:ext cx="3108960" cy="1800493"/>
          </a:xfrm>
          <a:prstGeom prst="rect">
            <a:avLst/>
          </a:prstGeom>
          <a:solidFill>
            <a:srgbClr val="E1F2F3"/>
          </a:solidFill>
          <a:ln w="38100">
            <a:solidFill>
              <a:srgbClr val="00B0F0"/>
            </a:solidFill>
          </a:ln>
        </p:spPr>
        <p:txBody>
          <a:bodyPr wrap="none" rtlCol="0">
            <a:noAutofit/>
          </a:bodyPr>
          <a:lstStyle/>
          <a:p>
            <a:pPr algn="ctr">
              <a:spcBef>
                <a:spcPts val="300"/>
              </a:spcBef>
              <a:spcAft>
                <a:spcPts val="300"/>
              </a:spcAft>
            </a:pPr>
            <a:r>
              <a:rPr lang="en-US" sz="1600" b="1" u="sng" dirty="0">
                <a:solidFill>
                  <a:srgbClr val="0070C0"/>
                </a:solidFill>
              </a:rPr>
              <a:t>Elemental Mercury: Hg(0)</a:t>
            </a:r>
          </a:p>
          <a:p>
            <a:pPr marL="168275" indent="-168275">
              <a:spcBef>
                <a:spcPts val="300"/>
              </a:spcBef>
              <a:spcAft>
                <a:spcPts val="300"/>
              </a:spcAft>
              <a:buFont typeface="Arial" panose="020B0604020202020204" pitchFamily="34" charset="0"/>
              <a:buChar char="•"/>
            </a:pPr>
            <a:r>
              <a:rPr lang="en-US" sz="1400" b="1" dirty="0">
                <a:solidFill>
                  <a:srgbClr val="0070C0"/>
                </a:solidFill>
              </a:rPr>
              <a:t>most of total Hg in atmosphere</a:t>
            </a:r>
          </a:p>
          <a:p>
            <a:pPr marL="168275" indent="-168275">
              <a:spcBef>
                <a:spcPts val="300"/>
              </a:spcBef>
              <a:spcAft>
                <a:spcPts val="300"/>
              </a:spcAft>
              <a:buFont typeface="Arial" panose="020B0604020202020204" pitchFamily="34" charset="0"/>
              <a:buChar char="•"/>
            </a:pPr>
            <a:r>
              <a:rPr lang="en-US" sz="1400" b="1" dirty="0">
                <a:solidFill>
                  <a:srgbClr val="0070C0"/>
                </a:solidFill>
              </a:rPr>
              <a:t>doesn’t easily dry or wet deposit</a:t>
            </a:r>
          </a:p>
          <a:p>
            <a:pPr marL="168275" indent="-168275">
              <a:spcBef>
                <a:spcPts val="300"/>
              </a:spcBef>
              <a:spcAft>
                <a:spcPts val="300"/>
              </a:spcAft>
              <a:buFont typeface="Arial" panose="020B0604020202020204" pitchFamily="34" charset="0"/>
              <a:buChar char="•"/>
            </a:pPr>
            <a:r>
              <a:rPr lang="en-US" sz="1400" b="1" dirty="0">
                <a:solidFill>
                  <a:srgbClr val="0070C0"/>
                </a:solidFill>
              </a:rPr>
              <a:t>atmospheric half-life: ~6-12 months</a:t>
            </a:r>
          </a:p>
          <a:p>
            <a:pPr marL="168275" indent="-168275">
              <a:spcBef>
                <a:spcPts val="300"/>
              </a:spcBef>
              <a:spcAft>
                <a:spcPts val="300"/>
              </a:spcAft>
              <a:buFont typeface="Arial" panose="020B0604020202020204" pitchFamily="34" charset="0"/>
              <a:buChar char="•"/>
            </a:pPr>
            <a:r>
              <a:rPr lang="en-US" sz="1400" b="1" dirty="0">
                <a:solidFill>
                  <a:srgbClr val="0070C0"/>
                </a:solidFill>
              </a:rPr>
              <a:t>relatively small local deposition</a:t>
            </a:r>
          </a:p>
          <a:p>
            <a:pPr marL="168275" indent="-168275">
              <a:spcBef>
                <a:spcPts val="300"/>
              </a:spcBef>
              <a:spcAft>
                <a:spcPts val="300"/>
              </a:spcAft>
              <a:buFont typeface="Arial" panose="020B0604020202020204" pitchFamily="34" charset="0"/>
              <a:buChar char="•"/>
            </a:pPr>
            <a:r>
              <a:rPr lang="en-US" sz="1400" b="1" dirty="0">
                <a:solidFill>
                  <a:srgbClr val="0070C0"/>
                </a:solidFill>
              </a:rPr>
              <a:t>but, global distribution and impacts</a:t>
            </a:r>
          </a:p>
        </p:txBody>
      </p:sp>
    </p:spTree>
    <p:extLst>
      <p:ext uri="{BB962C8B-B14F-4D97-AF65-F5344CB8AC3E}">
        <p14:creationId xmlns:p14="http://schemas.microsoft.com/office/powerpoint/2010/main" val="1025037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ggieK">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13226</TotalTime>
  <Words>4913</Words>
  <Application>Microsoft Office PowerPoint</Application>
  <PresentationFormat>On-screen Show (4:3)</PresentationFormat>
  <Paragraphs>672</Paragraphs>
  <Slides>40</Slides>
  <Notes>23</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MaggieK</vt:lpstr>
      <vt:lpstr>Atmospheric Mercury Modeling</vt:lpstr>
      <vt:lpstr>Acknowledgements</vt:lpstr>
      <vt:lpstr>Context</vt:lpstr>
      <vt:lpstr>Overall Goal -- Use atmospheric modeling to answer these questions:</vt:lpstr>
      <vt:lpstr>Approaches </vt:lpstr>
      <vt:lpstr>Approaches (continued) </vt:lpstr>
      <vt:lpstr>PowerPoint Presentation</vt:lpstr>
      <vt:lpstr>PowerPoint Presentation</vt:lpstr>
      <vt:lpstr>PowerPoint Presentation</vt:lpstr>
      <vt:lpstr>PowerPoint Presentation</vt:lpstr>
      <vt:lpstr>PowerPoint Presentation</vt:lpstr>
      <vt:lpstr>Accomplishments </vt:lpstr>
      <vt:lpstr>PowerPoint Presentation</vt:lpstr>
      <vt:lpstr>PowerPoint Presentation</vt:lpstr>
      <vt:lpstr>PowerPoint Presentation</vt:lpstr>
      <vt:lpstr>PowerPoint Presentation</vt:lpstr>
      <vt:lpstr>PowerPoint Presentation</vt:lpstr>
      <vt:lpstr>PowerPoint Presentation</vt:lpstr>
      <vt:lpstr>Quality </vt:lpstr>
      <vt:lpstr>PowerPoint Presentation</vt:lpstr>
      <vt:lpstr>PowerPoint Presentation</vt:lpstr>
      <vt:lpstr>PowerPoint Presentation</vt:lpstr>
      <vt:lpstr>Relevance </vt:lpstr>
      <vt:lpstr>Relevance: National and International Drivers </vt:lpstr>
      <vt:lpstr>Relevance: Strategic Plans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vt:lpstr>
      <vt:lpstr>PowerPoint Presentation</vt:lpstr>
      <vt:lpstr>PowerPoint Presentation</vt:lpstr>
      <vt:lpstr>PowerPoint Presentation</vt:lpstr>
      <vt:lpstr>Key Challenges </vt:lpstr>
      <vt:lpstr>Future Directions </vt:lpstr>
      <vt:lpstr>PowerPoint Presentation</vt:lpstr>
    </vt:vector>
  </TitlesOfParts>
  <Company>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Kerchner</dc:creator>
  <cp:lastModifiedBy>Margaret Kerchner</cp:lastModifiedBy>
  <cp:revision>293</cp:revision>
  <dcterms:created xsi:type="dcterms:W3CDTF">2016-01-20T16:28:12Z</dcterms:created>
  <dcterms:modified xsi:type="dcterms:W3CDTF">2016-06-03T21:38:26Z</dcterms:modified>
</cp:coreProperties>
</file>